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715" r:id="rId5"/>
    <p:sldMasterId id="2147493730" r:id="rId6"/>
    <p:sldMasterId id="2147493743" r:id="rId7"/>
    <p:sldMasterId id="2147493754" r:id="rId8"/>
    <p:sldMasterId id="2147493768" r:id="rId9"/>
    <p:sldMasterId id="2147493781" r:id="rId10"/>
    <p:sldMasterId id="2147493798" r:id="rId11"/>
    <p:sldMasterId id="2147493811" r:id="rId12"/>
  </p:sldMasterIdLst>
  <p:notesMasterIdLst>
    <p:notesMasterId r:id="rId129"/>
  </p:notesMasterIdLst>
  <p:handoutMasterIdLst>
    <p:handoutMasterId r:id="rId130"/>
  </p:handoutMasterIdLst>
  <p:sldIdLst>
    <p:sldId id="854" r:id="rId13"/>
    <p:sldId id="1047" r:id="rId14"/>
    <p:sldId id="1132" r:id="rId15"/>
    <p:sldId id="1141" r:id="rId16"/>
    <p:sldId id="1207" r:id="rId17"/>
    <p:sldId id="1208" r:id="rId18"/>
    <p:sldId id="1209" r:id="rId19"/>
    <p:sldId id="1210" r:id="rId20"/>
    <p:sldId id="381" r:id="rId21"/>
    <p:sldId id="382" r:id="rId22"/>
    <p:sldId id="383" r:id="rId23"/>
    <p:sldId id="1211" r:id="rId24"/>
    <p:sldId id="378" r:id="rId25"/>
    <p:sldId id="379" r:id="rId26"/>
    <p:sldId id="1206" r:id="rId27"/>
    <p:sldId id="1145" r:id="rId28"/>
    <p:sldId id="1137" r:id="rId29"/>
    <p:sldId id="1142" r:id="rId30"/>
    <p:sldId id="1143" r:id="rId31"/>
    <p:sldId id="422" r:id="rId32"/>
    <p:sldId id="423" r:id="rId33"/>
    <p:sldId id="1144" r:id="rId34"/>
    <p:sldId id="482" r:id="rId35"/>
    <p:sldId id="1139" r:id="rId36"/>
    <p:sldId id="1149" r:id="rId37"/>
    <p:sldId id="257" r:id="rId38"/>
    <p:sldId id="261" r:id="rId39"/>
    <p:sldId id="478" r:id="rId40"/>
    <p:sldId id="480" r:id="rId41"/>
    <p:sldId id="262" r:id="rId42"/>
    <p:sldId id="486" r:id="rId43"/>
    <p:sldId id="487" r:id="rId44"/>
    <p:sldId id="499" r:id="rId45"/>
    <p:sldId id="398" r:id="rId46"/>
    <p:sldId id="1140" r:id="rId47"/>
    <p:sldId id="1146" r:id="rId48"/>
    <p:sldId id="491" r:id="rId49"/>
    <p:sldId id="264" r:id="rId50"/>
    <p:sldId id="322" r:id="rId51"/>
    <p:sldId id="266" r:id="rId52"/>
    <p:sldId id="415" r:id="rId53"/>
    <p:sldId id="323" r:id="rId54"/>
    <p:sldId id="548" r:id="rId55"/>
    <p:sldId id="498" r:id="rId56"/>
    <p:sldId id="494" r:id="rId57"/>
    <p:sldId id="496" r:id="rId58"/>
    <p:sldId id="500" r:id="rId59"/>
    <p:sldId id="497" r:id="rId60"/>
    <p:sldId id="501" r:id="rId61"/>
    <p:sldId id="1147" r:id="rId62"/>
    <p:sldId id="282" r:id="rId63"/>
    <p:sldId id="504" r:id="rId64"/>
    <p:sldId id="544" r:id="rId65"/>
    <p:sldId id="283" r:id="rId66"/>
    <p:sldId id="545" r:id="rId67"/>
    <p:sldId id="424" r:id="rId68"/>
    <p:sldId id="290" r:id="rId69"/>
    <p:sldId id="291" r:id="rId70"/>
    <p:sldId id="425" r:id="rId71"/>
    <p:sldId id="295" r:id="rId72"/>
    <p:sldId id="426" r:id="rId73"/>
    <p:sldId id="297" r:id="rId74"/>
    <p:sldId id="296" r:id="rId75"/>
    <p:sldId id="427" r:id="rId76"/>
    <p:sldId id="433" r:id="rId77"/>
    <p:sldId id="546" r:id="rId78"/>
    <p:sldId id="1150" r:id="rId79"/>
    <p:sldId id="547" r:id="rId80"/>
    <p:sldId id="1148" r:id="rId81"/>
    <p:sldId id="432" r:id="rId82"/>
    <p:sldId id="519" r:id="rId83"/>
    <p:sldId id="400" r:id="rId84"/>
    <p:sldId id="428" r:id="rId85"/>
    <p:sldId id="401" r:id="rId86"/>
    <p:sldId id="402" r:id="rId87"/>
    <p:sldId id="520" r:id="rId88"/>
    <p:sldId id="521" r:id="rId89"/>
    <p:sldId id="522" r:id="rId90"/>
    <p:sldId id="411" r:id="rId91"/>
    <p:sldId id="1151" r:id="rId92"/>
    <p:sldId id="657" r:id="rId93"/>
    <p:sldId id="658" r:id="rId94"/>
    <p:sldId id="659" r:id="rId95"/>
    <p:sldId id="660" r:id="rId96"/>
    <p:sldId id="258" r:id="rId97"/>
    <p:sldId id="1170" r:id="rId98"/>
    <p:sldId id="1198" r:id="rId99"/>
    <p:sldId id="1199" r:id="rId100"/>
    <p:sldId id="1200" r:id="rId101"/>
    <p:sldId id="1201" r:id="rId102"/>
    <p:sldId id="1202" r:id="rId103"/>
    <p:sldId id="1205" r:id="rId104"/>
    <p:sldId id="1203" r:id="rId105"/>
    <p:sldId id="1204" r:id="rId106"/>
    <p:sldId id="1197" r:id="rId107"/>
    <p:sldId id="1156" r:id="rId108"/>
    <p:sldId id="1169" r:id="rId109"/>
    <p:sldId id="1171" r:id="rId110"/>
    <p:sldId id="758" r:id="rId111"/>
    <p:sldId id="759" r:id="rId112"/>
    <p:sldId id="760" r:id="rId113"/>
    <p:sldId id="762" r:id="rId114"/>
    <p:sldId id="763" r:id="rId115"/>
    <p:sldId id="764" r:id="rId116"/>
    <p:sldId id="765" r:id="rId117"/>
    <p:sldId id="766" r:id="rId118"/>
    <p:sldId id="767" r:id="rId119"/>
    <p:sldId id="768" r:id="rId120"/>
    <p:sldId id="769" r:id="rId121"/>
    <p:sldId id="770" r:id="rId122"/>
    <p:sldId id="771" r:id="rId123"/>
    <p:sldId id="772" r:id="rId124"/>
    <p:sldId id="773" r:id="rId125"/>
    <p:sldId id="774" r:id="rId126"/>
    <p:sldId id="775" r:id="rId127"/>
    <p:sldId id="1152" r:id="rId12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4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392"/>
    <p:restoredTop sz="97000"/>
  </p:normalViewPr>
  <p:slideViewPr>
    <p:cSldViewPr snapToObjects="1">
      <p:cViewPr varScale="1">
        <p:scale>
          <a:sx n="204" d="100"/>
          <a:sy n="204" d="100"/>
        </p:scale>
        <p:origin x="192" y="25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28" Type="http://schemas.openxmlformats.org/officeDocument/2006/relationships/slide" Target="slides/slide116.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134" Type="http://schemas.openxmlformats.org/officeDocument/2006/relationships/tableStyles" Target="tableStyles.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notesMaster" Target="notesMasters/notesMaster1.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handoutMaster" Target="handoutMasters/handoutMaster1.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presProps" Target="presProps.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viewProps" Target="viewProps.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7.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11/3/22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11/3/22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15</a:t>
            </a:fld>
            <a:endParaRPr lang="en-US" altLang="en-US"/>
          </a:p>
        </p:txBody>
      </p:sp>
    </p:spTree>
    <p:extLst>
      <p:ext uri="{BB962C8B-B14F-4D97-AF65-F5344CB8AC3E}">
        <p14:creationId xmlns:p14="http://schemas.microsoft.com/office/powerpoint/2010/main" val="33893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27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16B392-AB16-433E-A341-C08B2964F80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8" name="Rectangle 2"/>
          <p:cNvSpPr>
            <a:spLocks noGrp="1" noRot="1" noChangeAspect="1" noChangeArrowheads="1" noTextEdit="1"/>
          </p:cNvSpPr>
          <p:nvPr>
            <p:ph type="sldImg"/>
          </p:nvPr>
        </p:nvSpPr>
        <p:spPr>
          <a:xfrm>
            <a:off x="1177925" y="696913"/>
            <a:ext cx="4641850" cy="3481387"/>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7426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2E42CA-A09A-4793-8A18-57204D130B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6" name="Rectangle 2"/>
          <p:cNvSpPr>
            <a:spLocks noGrp="1" noRot="1" noChangeAspect="1" noChangeArrowheads="1" noTextEdit="1"/>
          </p:cNvSpPr>
          <p:nvPr>
            <p:ph type="sldImg"/>
          </p:nvPr>
        </p:nvSpPr>
        <p:spPr>
          <a:xfrm>
            <a:off x="404813" y="696913"/>
            <a:ext cx="6188075" cy="3481387"/>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5751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28032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048294A3-FBA0-48E6-BAC1-C31A4FE16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49E0957-6F75-455E-8328-45C1F34BBE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883A5C15-38DE-4ED9-8294-23102A475AC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9702C81A-DDDF-4D28-B5C0-A85F56BF2B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06648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48ADEE5-C4A0-4F83-9B18-036FD8CBA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2EE62E-9FF8-44D3-B807-CC851990CD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B978EA3-6CF9-4931-85CA-6A1AF32950D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690103F9-36CF-40EF-81E1-4FD19CC95B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193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D59427F-6E79-4429-AAD3-19FAAE0343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21DF573-48A5-4494-BFF3-C4B55C390A4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FCF865CD-1526-4C8D-B58B-4C6DE096021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B6329B6-B0F0-4978-93A6-69CF6C218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8764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068DC1-F384-4BDA-8357-C4E4516A5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6A73EC4-D110-4477-8823-4F07F680E6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0EBB60F5-AF69-4AE2-8874-46F0513AE650}"/>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39303B8D-3055-496A-84BB-85C1B127C6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Mention:  checksums, bad sector remapping</a:t>
            </a:r>
          </a:p>
        </p:txBody>
      </p:sp>
    </p:spTree>
    <p:extLst>
      <p:ext uri="{BB962C8B-B14F-4D97-AF65-F5344CB8AC3E}">
        <p14:creationId xmlns:p14="http://schemas.microsoft.com/office/powerpoint/2010/main" val="1925882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C120632-6450-496D-9021-144FCC9463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FE5D3C3-97C3-42F0-8AD8-A78667E011D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9FFDA698-AD1E-490A-843E-56BBFBDA156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4C63D34-496E-420D-BEE9-57DE0CECD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77527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5A3DB5-4F11-4CB9-BD43-77A6F1184F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0019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16EBF0D-549B-4B96-9F9D-99104C0272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DE627-E9A0-44A0-8058-E175A1E3A18A}"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7891" name="Rectangle 2">
            <a:extLst>
              <a:ext uri="{FF2B5EF4-FFF2-40B4-BE49-F238E27FC236}">
                <a16:creationId xmlns:a16="http://schemas.microsoft.com/office/drawing/2014/main" id="{1839E502-C201-436D-805E-A0C9059389F4}"/>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1BE0CB22-2002-47F0-8684-94D93C5B97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3327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1180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2614CE6-FFF4-4034-B168-49EFB3E04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D8D42BA-40E3-4895-A9C8-A200B308F53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B5CF2B0-262A-45F7-9707-BE0E50722C7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BDF3390-60A6-438E-A19E-B7A48E1FE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25100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3358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3271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1671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10269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7CAB5FB-4499-4A78-B8E0-70F018F3D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69DE5A9-540A-4836-B1A6-064DE652E54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D710D072-F1C5-49CD-9CD9-EB9F3EED261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E0910396-3535-4141-AC82-8ED6F6632F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94532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71D2120-9A2B-47C4-A534-B51D7FD3C7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197C76-8DA6-4441-8418-E1CA93B2A4A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76320175-7BF1-4C28-8118-24744CF33C2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18E7B96-3BC0-4BA0-8F4B-53B5173025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7194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004295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50936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2337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8769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71562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255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0472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408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846918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5096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3492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80352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86</a:t>
            </a:fld>
            <a:endParaRPr lang="en-US" altLang="en-US"/>
          </a:p>
        </p:txBody>
      </p:sp>
    </p:spTree>
    <p:extLst>
      <p:ext uri="{BB962C8B-B14F-4D97-AF65-F5344CB8AC3E}">
        <p14:creationId xmlns:p14="http://schemas.microsoft.com/office/powerpoint/2010/main" val="430108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95</a:t>
            </a:fld>
            <a:endParaRPr lang="en-US" altLang="en-US"/>
          </a:p>
        </p:txBody>
      </p:sp>
    </p:spTree>
    <p:extLst>
      <p:ext uri="{BB962C8B-B14F-4D97-AF65-F5344CB8AC3E}">
        <p14:creationId xmlns:p14="http://schemas.microsoft.com/office/powerpoint/2010/main" val="36078467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79505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10881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40620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9052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C5AA873-0E0F-4E9D-B9D0-F99186FE665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7827" name="Rectangle 2"/>
          <p:cNvSpPr>
            <a:spLocks noGrp="1" noRot="1" noChangeAspect="1" noChangeArrowheads="1" noTextEdit="1"/>
          </p:cNvSpPr>
          <p:nvPr>
            <p:ph type="sldImg"/>
          </p:nvPr>
        </p:nvSpPr>
        <p:spPr>
          <a:xfrm>
            <a:off x="404813" y="695325"/>
            <a:ext cx="6188075" cy="3481388"/>
          </a:xfrm>
          <a:ln/>
        </p:spPr>
      </p:sp>
      <p:sp>
        <p:nvSpPr>
          <p:cNvPr id="7782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9F710CF-2C3A-4019-8007-D8C75860C40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5" name="Rectangle 2"/>
          <p:cNvSpPr>
            <a:spLocks noGrp="1" noRot="1" noChangeAspect="1" noChangeArrowheads="1" noTextEdit="1"/>
          </p:cNvSpPr>
          <p:nvPr>
            <p:ph type="sldImg"/>
          </p:nvPr>
        </p:nvSpPr>
        <p:spPr>
          <a:xfrm>
            <a:off x="404813" y="695325"/>
            <a:ext cx="6188075" cy="3481388"/>
          </a:xfrm>
          <a:ln/>
        </p:spPr>
      </p:sp>
      <p:sp>
        <p:nvSpPr>
          <p:cNvPr id="7475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1429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77109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47965413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88224238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25290483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126083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37192655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3676240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13889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7036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552851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825512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59624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35110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6500121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733167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6602162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86060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8922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748169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4551944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9534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8479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11/3/22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903483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11/3/22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558562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11/3/22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2669815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11/3/22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550592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11/3/22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525895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667888013"/>
      </p:ext>
    </p:extLst>
  </p:cSld>
  <p:clrMapOvr>
    <a:masterClrMapping/>
  </p:clrMapOvr>
  <p:transition spd="med">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9029859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7870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39078256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11/3/22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913541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11/3/22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0895061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11/3/22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3442896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11/3/22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9317347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166990266"/>
      </p:ext>
    </p:extLst>
  </p:cSld>
  <p:clrMapOvr>
    <a:masterClrMapping/>
  </p:clrMapOvr>
  <p:transition spd="med">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425378652"/>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11/3/22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11/3/22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8789952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27119192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42531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79868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6686781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4257372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835270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0570915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7922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59442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11/3/22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5854699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1938400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0017154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9968326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579753325"/>
      </p:ext>
    </p:extLst>
  </p:cSld>
  <p:clrMapOvr>
    <a:masterClrMapping/>
  </p:clrMapOvr>
  <p:transition spd="med">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46128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687311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24446664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39765831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3820679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11/3/22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42686656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29934122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35160809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32299480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9526175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11320590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14143614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extLst>
      <p:ext uri="{BB962C8B-B14F-4D97-AF65-F5344CB8AC3E}">
        <p14:creationId xmlns:p14="http://schemas.microsoft.com/office/powerpoint/2010/main" val="4146488840"/>
      </p:ext>
    </p:extLst>
  </p:cSld>
  <p:clrMapOvr>
    <a:masterClrMapping/>
  </p:clrMapOvr>
  <p:transition spd="med">
    <p:wipe dir="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30545468"/>
      </p:ext>
    </p:extLst>
  </p:cSld>
  <p:clrMapOvr>
    <a:masterClrMapping/>
  </p:clrMapOvr>
  <p:transition spd="med">
    <p:wipe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a:t>Subtitle</a:t>
            </a:r>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3701480"/>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11/3/22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a:t>Subtitle</a:t>
            </a:r>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 </a:t>
            </a:r>
            <a:br>
              <a:rPr lang="en-US" dirty="0"/>
            </a:br>
            <a:r>
              <a:rPr lang="en-US" dirty="0"/>
              <a:t>Click to edit master title</a:t>
            </a:r>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04337520"/>
      </p:ext>
    </p:extLst>
  </p:cSld>
  <p:clrMapOvr>
    <a:masterClrMapping/>
  </p:clrMapOvr>
  <p:transition spd="med">
    <p:wipe dir="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08709963"/>
      </p:ext>
    </p:extLst>
  </p:cSld>
  <p:clrMapOvr>
    <a:masterClrMapping/>
  </p:clrMapOvr>
  <p:transition spd="med">
    <p:wipe dir="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17455995"/>
      </p:ext>
    </p:extLst>
  </p:cSld>
  <p:clrMapOvr>
    <a:masterClrMapping/>
  </p:clrMapOvr>
  <p:transition spd="med">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256485353"/>
      </p:ext>
    </p:extLst>
  </p:cSld>
  <p:clrMapOvr>
    <a:masterClrMapping/>
  </p:clrMapOvr>
  <p:transition spd="med">
    <p:wipe dir="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49662231"/>
      </p:ext>
    </p:extLst>
  </p:cSld>
  <p:clrMapOvr>
    <a:masterClrMapping/>
  </p:clrMapOvr>
  <p:transition spd="med">
    <p:wipe dir="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944011"/>
      </p:ext>
    </p:extLst>
  </p:cSld>
  <p:clrMapOvr>
    <a:masterClrMapping/>
  </p:clrMapOvr>
  <p:transition spd="med">
    <p:wipe dir="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848042377"/>
      </p:ext>
    </p:extLst>
  </p:cSld>
  <p:clrMapOvr>
    <a:masterClrMapping/>
  </p:clrMapOvr>
  <p:transition spd="med">
    <p:wipe dir="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466464044"/>
      </p:ext>
    </p:extLst>
  </p:cSld>
  <p:clrMapOvr>
    <a:masterClrMapping/>
  </p:clrMapOvr>
  <p:transition spd="med">
    <p:wipe dir="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613722330"/>
      </p:ext>
    </p:extLst>
  </p:cSld>
  <p:clrMapOvr>
    <a:masterClrMapping/>
  </p:clrMapOvr>
  <p:transition spd="med">
    <p:wipe dir="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324637396"/>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11/3/22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639006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86106673"/>
      </p:ext>
    </p:extLst>
  </p:cSld>
  <p:clrMapOvr>
    <a:masterClrMapping/>
  </p:clrMapOvr>
  <p:transition spd="med">
    <p:wipe dir="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900" dirty="0">
                <a:solidFill>
                  <a:schemeClr val="tx2"/>
                </a:solidFill>
                <a:latin typeface="Arial" charset="0"/>
                <a:ea typeface="Arial" charset="0"/>
                <a:cs typeface="Arial" charset="0"/>
              </a:rPr>
              <a:t>© Donald</a:t>
            </a:r>
            <a:r>
              <a:rPr lang="en-US" sz="900" baseline="0" dirty="0">
                <a:solidFill>
                  <a:schemeClr val="tx2"/>
                </a:solidFill>
                <a:latin typeface="Arial" charset="0"/>
                <a:ea typeface="Arial" charset="0"/>
                <a:cs typeface="Arial" charset="0"/>
              </a:rPr>
              <a:t> F. Ferguson, 2017. All rights reserved.</a:t>
            </a:r>
            <a:endParaRPr lang="en-US" sz="900" dirty="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2543313879"/>
      </p:ext>
    </p:extLst>
  </p:cSld>
  <p:clrMapOvr>
    <a:masterClrMapping/>
  </p:clrMapOvr>
  <p:transition spd="med">
    <p:wipe dir="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7203788"/>
      </p:ext>
    </p:extLst>
  </p:cSld>
  <p:clrMapOvr>
    <a:masterClrMapping/>
  </p:clrMapOvr>
  <p:transition spd="med">
    <p:wipe dir="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8116492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33262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927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11/3/22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0766207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11/3/22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5268491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11/3/22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77765458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11/3/22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427289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589074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11/3/22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5220830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97305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649174892"/>
      </p:ext>
    </p:extLst>
  </p:cSld>
  <p:clrMapOvr>
    <a:masterClrMapping/>
  </p:clrMapOvr>
  <p:transition spd="med">
    <p:wipe dir="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66364785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680333850"/>
      </p:ext>
    </p:extLst>
  </p:cSld>
  <p:clrMapOvr>
    <a:masterClrMapping/>
  </p:clrMapOvr>
  <p:transition spd="med">
    <p:wipe dir="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529557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310529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84030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94041042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544027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1.emf"/><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image" Target="../media/image1.emf"/><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4.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image" Target="../media/image2.jpeg"/><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6.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theme" Target="../theme/theme7.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heme" Target="../theme/theme8.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image" Target="../media/image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heme" Target="../theme/theme9.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(F22): Lecture 9 - No SQL 1, Module II  1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728" r:id="rId8"/>
    <p:sldLayoutId id="2147493729"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9808345"/>
      </p:ext>
    </p:extLst>
  </p:cSld>
  <p:clrMap bg1="lt1" tx1="dk1" bg2="lt2" tx2="dk2" accent1="accent1" accent2="accent2" accent3="accent3" accent4="accent4" accent5="accent5" accent6="accent6" hlink="hlink" folHlink="folHlink"/>
  <p:sldLayoutIdLst>
    <p:sldLayoutId id="2147493716" r:id="rId1"/>
    <p:sldLayoutId id="2147493717" r:id="rId2"/>
    <p:sldLayoutId id="2147493718" r:id="rId3"/>
    <p:sldLayoutId id="2147493719" r:id="rId4"/>
    <p:sldLayoutId id="2147493720" r:id="rId5"/>
    <p:sldLayoutId id="2147493721" r:id="rId6"/>
    <p:sldLayoutId id="2147493722" r:id="rId7"/>
    <p:sldLayoutId id="2147493723" r:id="rId8"/>
    <p:sldLayoutId id="2147493724" r:id="rId9"/>
    <p:sldLayoutId id="2147493725" r:id="rId10"/>
    <p:sldLayoutId id="2147493726" r:id="rId11"/>
    <p:sldLayoutId id="214749372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182A220C-696E-B241-84A7-6FD150333C20}"/>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(F22): Lecture 9 - No SQL 1, Module II 1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2021548499"/>
      </p:ext>
    </p:extLst>
  </p:cSld>
  <p:clrMap bg1="lt1" tx1="dk1" bg2="lt2" tx2="dk2" accent1="accent1" accent2="accent2" accent3="accent3" accent4="accent4" accent5="accent5" accent6="accent6" hlink="hlink" folHlink="folHlink"/>
  <p:sldLayoutIdLst>
    <p:sldLayoutId id="2147493731" r:id="rId1"/>
    <p:sldLayoutId id="2147493732" r:id="rId2"/>
    <p:sldLayoutId id="2147493733" r:id="rId3"/>
    <p:sldLayoutId id="2147493734" r:id="rId4"/>
    <p:sldLayoutId id="2147493735" r:id="rId5"/>
    <p:sldLayoutId id="2147493736" r:id="rId6"/>
    <p:sldLayoutId id="2147493737" r:id="rId7"/>
    <p:sldLayoutId id="2147493738" r:id="rId8"/>
    <p:sldLayoutId id="2147493740" r:id="rId9"/>
    <p:sldLayoutId id="2147493741"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7" name="TextBox 11">
            <a:extLst>
              <a:ext uri="{FF2B5EF4-FFF2-40B4-BE49-F238E27FC236}">
                <a16:creationId xmlns:a16="http://schemas.microsoft.com/office/drawing/2014/main" id="{21254504-48B1-C143-884E-0411DD405A75}"/>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(F22): Lecture 9 - No SQL 1, Module II 1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482480712"/>
      </p:ext>
    </p:extLst>
  </p:cSld>
  <p:clrMap bg1="lt1" tx1="dk1" bg2="lt2" tx2="dk2" accent1="accent1" accent2="accent2" accent3="accent3" accent4="accent4" accent5="accent5" accent6="accent6" hlink="hlink" folHlink="folHlink"/>
  <p:sldLayoutIdLst>
    <p:sldLayoutId id="2147493744" r:id="rId1"/>
    <p:sldLayoutId id="2147493745" r:id="rId2"/>
    <p:sldLayoutId id="2147493746" r:id="rId3"/>
    <p:sldLayoutId id="2147493747" r:id="rId4"/>
    <p:sldLayoutId id="2147493748" r:id="rId5"/>
    <p:sldLayoutId id="2147493749" r:id="rId6"/>
    <p:sldLayoutId id="2147493750" r:id="rId7"/>
    <p:sldLayoutId id="2147493751" r:id="rId8"/>
    <p:sldLayoutId id="2147493752" r:id="rId9"/>
    <p:sldLayoutId id="2147493753"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9178959"/>
      </p:ext>
    </p:extLst>
  </p:cSld>
  <p:clrMap bg1="lt1" tx1="dk1" bg2="lt2" tx2="dk2" accent1="accent1" accent2="accent2" accent3="accent3" accent4="accent4" accent5="accent5" accent6="accent6" hlink="hlink" folHlink="folHlink"/>
  <p:sldLayoutIdLst>
    <p:sldLayoutId id="2147493755" r:id="rId1"/>
    <p:sldLayoutId id="2147493756" r:id="rId2"/>
    <p:sldLayoutId id="2147493757" r:id="rId3"/>
    <p:sldLayoutId id="2147493758" r:id="rId4"/>
    <p:sldLayoutId id="2147493759" r:id="rId5"/>
    <p:sldLayoutId id="2147493760" r:id="rId6"/>
    <p:sldLayoutId id="2147493761" r:id="rId7"/>
    <p:sldLayoutId id="2147493762" r:id="rId8"/>
    <p:sldLayoutId id="2147493763" r:id="rId9"/>
    <p:sldLayoutId id="2147493764" r:id="rId10"/>
    <p:sldLayoutId id="2147493765" r:id="rId11"/>
    <p:sldLayoutId id="2147493766" r:id="rId12"/>
    <p:sldLayoutId id="2147493767"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7806154"/>
      </p:ext>
    </p:extLst>
  </p:cSld>
  <p:clrMap bg1="lt1" tx1="dk1" bg2="lt2" tx2="dk2" accent1="accent1" accent2="accent2" accent3="accent3" accent4="accent4" accent5="accent5" accent6="accent6" hlink="hlink" folHlink="folHlink"/>
  <p:sldLayoutIdLst>
    <p:sldLayoutId id="2147493769" r:id="rId1"/>
    <p:sldLayoutId id="2147493770" r:id="rId2"/>
    <p:sldLayoutId id="2147493771" r:id="rId3"/>
    <p:sldLayoutId id="2147493772" r:id="rId4"/>
    <p:sldLayoutId id="2147493773" r:id="rId5"/>
    <p:sldLayoutId id="2147493774" r:id="rId6"/>
    <p:sldLayoutId id="2147493775" r:id="rId7"/>
    <p:sldLayoutId id="2147493776" r:id="rId8"/>
    <p:sldLayoutId id="2147493777" r:id="rId9"/>
    <p:sldLayoutId id="2147493778" r:id="rId10"/>
    <p:sldLayoutId id="2147493779" r:id="rId11"/>
    <p:sldLayoutId id="214749378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baseline="0" dirty="0">
                <a:solidFill>
                  <a:schemeClr val="bg2">
                    <a:lumMod val="50000"/>
                    <a:lumOff val="50000"/>
                  </a:schemeClr>
                </a:solidFill>
                <a:latin typeface="Arial" charset="0"/>
                <a:ea typeface="Arial" charset="0"/>
                <a:cs typeface="Arial" charset="0"/>
              </a:rPr>
              <a:t>   © Donald F. Ferguson, 2017. All rights reserved.</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11/3/22</a:t>
            </a:fld>
            <a:endParaRPr lang="en-US" sz="800" dirty="0">
              <a:solidFill>
                <a:schemeClr val="bg2">
                  <a:lumMod val="50000"/>
                  <a:lumOff val="50000"/>
                </a:schemeClr>
              </a:solidFill>
              <a:latin typeface="+mn-lt"/>
            </a:endParaRPr>
          </a:p>
        </p:txBody>
      </p:sp>
      <p:sp>
        <p:nvSpPr>
          <p:cNvPr id="7" name="TextBox 6"/>
          <p:cNvSpPr txBox="1"/>
          <p:nvPr userDrawn="1"/>
        </p:nvSpPr>
        <p:spPr bwMode="black">
          <a:xfrm>
            <a:off x="1117601" y="4772839"/>
            <a:ext cx="5042568" cy="317074"/>
          </a:xfrm>
          <a:prstGeom prst="rect">
            <a:avLst/>
          </a:prstGeom>
          <a:noFill/>
        </p:spPr>
        <p:txBody>
          <a:bodyPr wrap="square" lIns="0" tIns="0" rIns="0" bIns="0">
            <a:prstTxWarp prst="textNoShape">
              <a:avLst/>
            </a:prstTxWarp>
            <a:spAutoFit/>
          </a:bodyPr>
          <a:lstStyle/>
          <a:p>
            <a:pPr>
              <a:lnSpc>
                <a:spcPct val="120000"/>
              </a:lnSpc>
            </a:pPr>
            <a:r>
              <a:rPr lang="en-US" sz="900" i="1" dirty="0"/>
              <a:t>COMS 4111 – </a:t>
            </a:r>
            <a:r>
              <a:rPr lang="en-US" sz="900" b="0" i="0" kern="1200" dirty="0">
                <a:solidFill>
                  <a:schemeClr val="tx1"/>
                </a:solidFill>
                <a:effectLst/>
                <a:latin typeface="Arial" charset="0"/>
                <a:ea typeface="+mn-ea"/>
                <a:cs typeface="+mn-cs"/>
              </a:rPr>
              <a:t>Introduction to Databases</a:t>
            </a:r>
            <a:r>
              <a:rPr lang="en-US" sz="900" b="0" i="1" kern="1200" dirty="0">
                <a:solidFill>
                  <a:schemeClr val="tx1"/>
                </a:solidFill>
                <a:effectLst/>
                <a:latin typeface="Arial" charset="0"/>
                <a:ea typeface="+mn-ea"/>
                <a:cs typeface="+mn-cs"/>
              </a:rPr>
              <a:t>:</a:t>
            </a:r>
            <a:br>
              <a:rPr lang="en-US" sz="900" b="0" i="1" kern="1200" dirty="0">
                <a:solidFill>
                  <a:schemeClr val="tx1"/>
                </a:solidFill>
                <a:effectLst/>
                <a:latin typeface="Arial" charset="0"/>
                <a:ea typeface="+mn-ea"/>
                <a:cs typeface="+mn-cs"/>
              </a:rPr>
            </a:br>
            <a:r>
              <a:rPr lang="en-US" sz="900" i="1" dirty="0"/>
              <a:t>Lecture 20:  Some NoSQL Databases</a:t>
            </a:r>
            <a:endParaRPr lang="en-US" sz="1050" i="1" strike="sngStrike" dirty="0"/>
          </a:p>
        </p:txBody>
      </p:sp>
    </p:spTree>
    <p:extLst>
      <p:ext uri="{BB962C8B-B14F-4D97-AF65-F5344CB8AC3E}">
        <p14:creationId xmlns:p14="http://schemas.microsoft.com/office/powerpoint/2010/main" val="2490878679"/>
      </p:ext>
    </p:extLst>
  </p:cSld>
  <p:clrMap bg1="dk2" tx1="lt1" bg2="dk1" tx2="lt2" accent1="accent1" accent2="accent2" accent3="accent3" accent4="accent4" accent5="accent5" accent6="accent6" hlink="hlink" folHlink="folHlink"/>
  <p:sldLayoutIdLst>
    <p:sldLayoutId id="2147493782" r:id="rId1"/>
    <p:sldLayoutId id="2147493783" r:id="rId2"/>
    <p:sldLayoutId id="2147493784" r:id="rId3"/>
    <p:sldLayoutId id="2147493785" r:id="rId4"/>
    <p:sldLayoutId id="2147493786" r:id="rId5"/>
    <p:sldLayoutId id="2147493787" r:id="rId6"/>
    <p:sldLayoutId id="2147493788" r:id="rId7"/>
    <p:sldLayoutId id="2147493789" r:id="rId8"/>
    <p:sldLayoutId id="2147493790" r:id="rId9"/>
    <p:sldLayoutId id="2147493791" r:id="rId10"/>
    <p:sldLayoutId id="2147493792" r:id="rId11"/>
    <p:sldLayoutId id="2147493793" r:id="rId12"/>
    <p:sldLayoutId id="2147493794" r:id="rId13"/>
    <p:sldLayoutId id="2147493795" r:id="rId14"/>
    <p:sldLayoutId id="2147493796" r:id="rId15"/>
    <p:sldLayoutId id="2147493797" r:id="rId16"/>
  </p:sldLayoutIdLst>
  <p:transition spd="med">
    <p:wipe dir="r"/>
  </p:transition>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0" name="TextBox 11">
            <a:extLst>
              <a:ext uri="{FF2B5EF4-FFF2-40B4-BE49-F238E27FC236}">
                <a16:creationId xmlns:a16="http://schemas.microsoft.com/office/drawing/2014/main" id="{38E187AA-34A8-D048-B259-E1880BC76AB4}"/>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(S21): Lecture 9: NoSQL (I), Module II (I)</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2955381236"/>
      </p:ext>
    </p:extLst>
  </p:cSld>
  <p:clrMap bg1="lt1" tx1="dk1" bg2="lt2" tx2="dk2" accent1="accent1" accent2="accent2" accent3="accent3" accent4="accent4" accent5="accent5" accent6="accent6" hlink="hlink" folHlink="folHlink"/>
  <p:sldLayoutIdLst>
    <p:sldLayoutId id="2147493799" r:id="rId1"/>
    <p:sldLayoutId id="2147493800" r:id="rId2"/>
    <p:sldLayoutId id="2147493801" r:id="rId3"/>
    <p:sldLayoutId id="2147493802" r:id="rId4"/>
    <p:sldLayoutId id="2147493803" r:id="rId5"/>
    <p:sldLayoutId id="2147493804" r:id="rId6"/>
    <p:sldLayoutId id="2147493805" r:id="rId7"/>
    <p:sldLayoutId id="2147493806" r:id="rId8"/>
    <p:sldLayoutId id="2147493807" r:id="rId9"/>
    <p:sldLayoutId id="2147493808" r:id="rId10"/>
    <p:sldLayoutId id="2147493809" r:id="rId11"/>
    <p:sldLayoutId id="2147493810" r:id="rId12"/>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6671731"/>
      </p:ext>
    </p:extLst>
  </p:cSld>
  <p:clrMap bg1="lt1" tx1="dk1" bg2="lt2" tx2="dk2" accent1="accent1" accent2="accent2" accent3="accent3" accent4="accent4" accent5="accent5" accent6="accent6" hlink="hlink" folHlink="folHlink"/>
  <p:sldLayoutIdLst>
    <p:sldLayoutId id="2147493812" r:id="rId1"/>
    <p:sldLayoutId id="2147493813" r:id="rId2"/>
    <p:sldLayoutId id="2147493814" r:id="rId3"/>
    <p:sldLayoutId id="2147493815" r:id="rId4"/>
    <p:sldLayoutId id="2147493816" r:id="rId5"/>
    <p:sldLayoutId id="2147493817" r:id="rId6"/>
    <p:sldLayoutId id="2147493818" r:id="rId7"/>
    <p:sldLayoutId id="2147493819" r:id="rId8"/>
    <p:sldLayoutId id="2147493820" r:id="rId9"/>
    <p:sldLayoutId id="2147493821" r:id="rId10"/>
    <p:sldLayoutId id="2147493822" r:id="rId11"/>
    <p:sldLayoutId id="214749382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6.xml"/></Relationships>
</file>

<file path=ppt/slides/_rels/slide100.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92.xml"/></Relationships>
</file>

<file path=ppt/slides/_rels/slide1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2.xml"/></Relationships>
</file>

<file path=ppt/slides/_rels/slide10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2.xml"/></Relationships>
</file>

<file path=ppt/slides/_rels/slide10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2.xml"/></Relationships>
</file>

<file path=ppt/slides/_rels/slide1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3.xml"/></Relationships>
</file>

<file path=ppt/slides/_rels/slide1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3.xml"/></Relationships>
</file>

<file path=ppt/slides/_rels/slide10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3.xml"/></Relationships>
</file>

<file path=ppt/slides/_rels/slide10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3.xml"/></Relationships>
</file>

<file path=ppt/slides/_rels/slide10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3.xml"/></Relationships>
</file>

<file path=ppt/slides/_rels/slide10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2.xml"/></Relationships>
</file>

<file path=ppt/slides/_rels/slide1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2.xml"/></Relationships>
</file>

<file path=ppt/slides/_rels/slide11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2.xml"/></Relationships>
</file>

<file path=ppt/slides/_rels/slide11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3.xml"/></Relationships>
</file>

<file path=ppt/slides/_rels/slide1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3.xml"/><Relationship Id="rId4" Type="http://schemas.openxmlformats.org/officeDocument/2006/relationships/image" Target="../media/image82.png"/></Relationships>
</file>

<file path=ppt/slides/_rels/slide115.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png"/><Relationship Id="rId1" Type="http://schemas.openxmlformats.org/officeDocument/2006/relationships/slideLayout" Target="../slideLayouts/slideLayout93.xml"/><Relationship Id="rId4" Type="http://schemas.openxmlformats.org/officeDocument/2006/relationships/image" Target="../media/image85.tiff"/></Relationships>
</file>

<file path=ppt/slides/_rels/slide1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3.xml"/><Relationship Id="rId1" Type="http://schemas.openxmlformats.org/officeDocument/2006/relationships/slideLayout" Target="../slideLayouts/slideLayout90.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0.tiff"/><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4.png"/><Relationship Id="rId1" Type="http://schemas.openxmlformats.org/officeDocument/2006/relationships/slideLayout" Target="../slideLayouts/slideLayout9.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9.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7.xml"/><Relationship Id="rId4" Type="http://schemas.openxmlformats.org/officeDocument/2006/relationships/image" Target="../media/image17.svg"/></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8.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tiff"/><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hyperlink" Target="https://gerardnico.com/wiki/data_storage/chs" TargetMode="External"/><Relationship Id="rId2" Type="http://schemas.openxmlformats.org/officeDocument/2006/relationships/image" Target="../media/image27.png"/><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33.xml"/><Relationship Id="rId4" Type="http://schemas.openxmlformats.org/officeDocument/2006/relationships/image" Target="../media/image30.tiff"/></Relationships>
</file>

<file path=ppt/slides/_rels/slide45.xml.rels><?xml version="1.0" encoding="UTF-8" standalone="yes"?>
<Relationships xmlns="http://schemas.openxmlformats.org/package/2006/relationships"><Relationship Id="rId8" Type="http://schemas.openxmlformats.org/officeDocument/2006/relationships/hyperlink" Target="https://en.wikipedia.org/wiki/Parity_bit" TargetMode="External"/><Relationship Id="rId13" Type="http://schemas.openxmlformats.org/officeDocument/2006/relationships/hyperlink" Target="https://en.wikipedia.org/wiki/RAID_4" TargetMode="External"/><Relationship Id="rId3" Type="http://schemas.openxmlformats.org/officeDocument/2006/relationships/hyperlink" Target="https://en.wikipedia.org/wiki/Disk_drive" TargetMode="External"/><Relationship Id="rId7" Type="http://schemas.openxmlformats.org/officeDocument/2006/relationships/hyperlink" Target="https://en.wikipedia.org/wiki/Disk_mirroring" TargetMode="External"/><Relationship Id="rId12" Type="http://schemas.openxmlformats.org/officeDocument/2006/relationships/hyperlink" Target="https://en.wikipedia.org/wiki/RAID_3" TargetMode="External"/><Relationship Id="rId2" Type="http://schemas.openxmlformats.org/officeDocument/2006/relationships/hyperlink" Target="https://en.wikipedia.org/wiki/Storage_virtualization" TargetMode="External"/><Relationship Id="rId16" Type="http://schemas.openxmlformats.org/officeDocument/2006/relationships/hyperlink" Target="https://en.wikipedia.org/wiki/JBOD" TargetMode="External"/><Relationship Id="rId1" Type="http://schemas.openxmlformats.org/officeDocument/2006/relationships/slideLayout" Target="../slideLayouts/slideLayout39.xml"/><Relationship Id="rId6" Type="http://schemas.openxmlformats.org/officeDocument/2006/relationships/hyperlink" Target="https://en.wikipedia.org/wiki/Data_striping" TargetMode="External"/><Relationship Id="rId11" Type="http://schemas.openxmlformats.org/officeDocument/2006/relationships/hyperlink" Target="https://en.wikipedia.org/wiki/Hamming_code" TargetMode="External"/><Relationship Id="rId5" Type="http://schemas.openxmlformats.org/officeDocument/2006/relationships/hyperlink" Target="https://en.wikipedia.org/wiki/RAID_0" TargetMode="External"/><Relationship Id="rId15" Type="http://schemas.openxmlformats.org/officeDocument/2006/relationships/hyperlink" Target="https://en.wikipedia.org/wiki/RAID_6" TargetMode="External"/><Relationship Id="rId10" Type="http://schemas.openxmlformats.org/officeDocument/2006/relationships/hyperlink" Target="https://en.wikipedia.org/wiki/RAID_2" TargetMode="External"/><Relationship Id="rId4" Type="http://schemas.openxmlformats.org/officeDocument/2006/relationships/hyperlink" Target="https://en.wikipedia.org/wiki/Data_redundancy" TargetMode="External"/><Relationship Id="rId9" Type="http://schemas.openxmlformats.org/officeDocument/2006/relationships/hyperlink" Target="https://en.wikipedia.org/wiki/RAID_1" TargetMode="External"/><Relationship Id="rId14" Type="http://schemas.openxmlformats.org/officeDocument/2006/relationships/hyperlink" Target="https://en.wikipedia.org/wiki/RAID_5"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40.xml"/><Relationship Id="rId4" Type="http://schemas.openxmlformats.org/officeDocument/2006/relationships/image" Target="../media/image1.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56.xml"/><Relationship Id="rId4" Type="http://schemas.openxmlformats.org/officeDocument/2006/relationships/image" Target="../media/image36.sv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56.xml"/><Relationship Id="rId4" Type="http://schemas.openxmlformats.org/officeDocument/2006/relationships/image" Target="../media/image38.svg"/></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56.xml"/><Relationship Id="rId4" Type="http://schemas.openxmlformats.org/officeDocument/2006/relationships/image" Target="../media/image40.sv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56.xml"/><Relationship Id="rId4" Type="http://schemas.openxmlformats.org/officeDocument/2006/relationships/image" Target="../media/image42.sv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56.xml"/><Relationship Id="rId4" Type="http://schemas.openxmlformats.org/officeDocument/2006/relationships/image" Target="../media/image44.svg"/></Relationships>
</file>

<file path=ppt/slides/_rels/slide5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6.xml"/></Relationships>
</file>

<file path=ppt/slides/_rels/slide6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1.xml"/><Relationship Id="rId1" Type="http://schemas.openxmlformats.org/officeDocument/2006/relationships/slideLayout" Target="../slideLayouts/slideLayout56.xml"/></Relationships>
</file>

<file path=ppt/slides/_rels/slide6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2.xml"/><Relationship Id="rId1" Type="http://schemas.openxmlformats.org/officeDocument/2006/relationships/slideLayout" Target="../slideLayouts/slideLayout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7.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56.xml"/></Relationships>
</file>

<file path=ppt/slides/_rels/slide6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3.xml"/><Relationship Id="rId1" Type="http://schemas.openxmlformats.org/officeDocument/2006/relationships/slideLayout" Target="../slideLayouts/slideLayout56.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56.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39.xml"/><Relationship Id="rId4" Type="http://schemas.openxmlformats.org/officeDocument/2006/relationships/hyperlink" Target="https://en.wikipedia.org/wiki/Page_replacement_algorithm#The_theoretically_optimal_page_replacement_algorithm"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9.xml"/><Relationship Id="rId1" Type="http://schemas.openxmlformats.org/officeDocument/2006/relationships/slideLayout" Target="../slideLayouts/slideLayout83.xml"/><Relationship Id="rId4" Type="http://schemas.openxmlformats.org/officeDocument/2006/relationships/image" Target="../media/image1.emf"/></Relationships>
</file>

<file path=ppt/slides/_rels/slide81.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83.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82.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83.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3.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8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0.xml"/><Relationship Id="rId1" Type="http://schemas.openxmlformats.org/officeDocument/2006/relationships/slideLayout" Target="../slideLayouts/slideLayout83.xml"/><Relationship Id="rId4" Type="http://schemas.openxmlformats.org/officeDocument/2006/relationships/image" Target="../media/image1.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88.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83.xml"/></Relationships>
</file>

<file path=ppt/slides/_rels/slide89.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8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_rels/slide90.xml.rels><?xml version="1.0" encoding="UTF-8" standalone="yes"?>
<Relationships xmlns="http://schemas.openxmlformats.org/package/2006/relationships"><Relationship Id="rId3" Type="http://schemas.openxmlformats.org/officeDocument/2006/relationships/hyperlink" Target="http://127.0.0.1:5001/api/lahmansbaseballdb" TargetMode="External"/><Relationship Id="rId2" Type="http://schemas.openxmlformats.org/officeDocument/2006/relationships/hyperlink" Target="http://127.0.0.1:5001/api" TargetMode="External"/><Relationship Id="rId1" Type="http://schemas.openxmlformats.org/officeDocument/2006/relationships/slideLayout" Target="../slideLayouts/slideLayout8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3.xml"/></Relationships>
</file>

<file path=ppt/slides/_rels/slide94.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83.xml"/></Relationships>
</file>

<file path=ppt/slides/_rels/slide9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1.xml"/><Relationship Id="rId1" Type="http://schemas.openxmlformats.org/officeDocument/2006/relationships/slideLayout" Target="../slideLayouts/slideLayout83.xml"/><Relationship Id="rId4" Type="http://schemas.openxmlformats.org/officeDocument/2006/relationships/image" Target="../media/image1.emf"/></Relationships>
</file>

<file path=ppt/slides/_rels/slide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3.xml"/></Relationships>
</file>

<file path=ppt/slides/_rels/slide97.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83.xml"/></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3.xml"/></Relationships>
</file>

<file path=ppt/slides/_rels/slide9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2.xml"/><Relationship Id="rId1" Type="http://schemas.openxmlformats.org/officeDocument/2006/relationships/slideLayout" Target="../slideLayouts/slideLayout90.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1" y="11282"/>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003/V03, Fall 2022</a:t>
            </a:r>
            <a:br>
              <a:rPr lang="en-US" altLang="en-US" sz="2800" i="1" dirty="0"/>
            </a:br>
            <a:br>
              <a:rPr lang="en-US" altLang="en-US" sz="2800" i="1" dirty="0"/>
            </a:br>
            <a:r>
              <a:rPr lang="en-US" altLang="en-US" sz="2800" i="1" dirty="0"/>
              <a:t>Lecture 9: No SQL 1, Module II 1</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pPr>
              <a:defRPr/>
            </a:pPr>
            <a:r>
              <a:rPr lang="en-US" dirty="0">
                <a:ea typeface="+mj-ea"/>
              </a:rPr>
              <a:t>User-Defined Types</a:t>
            </a:r>
          </a:p>
        </p:txBody>
      </p:sp>
      <p:sp>
        <p:nvSpPr>
          <p:cNvPr id="73731" name="Rectangle 3"/>
          <p:cNvSpPr>
            <a:spLocks noGrp="1" noChangeArrowheads="1"/>
          </p:cNvSpPr>
          <p:nvPr>
            <p:ph type="body" idx="1"/>
          </p:nvPr>
        </p:nvSpPr>
        <p:spPr>
          <a:xfrm>
            <a:off x="1719263" y="851298"/>
            <a:ext cx="5714810" cy="2211943"/>
          </a:xfrm>
        </p:spPr>
        <p:txBody>
          <a:bodyPr/>
          <a:lstStyle/>
          <a:p>
            <a:pPr>
              <a:tabLst>
                <a:tab pos="859631" algn="l"/>
                <a:tab pos="1418035" algn="l"/>
              </a:tabLst>
            </a:pPr>
            <a:r>
              <a:rPr lang="en-US" altLang="en-US" b="1" dirty="0">
                <a:solidFill>
                  <a:srgbClr val="002060"/>
                </a:solidFill>
              </a:rPr>
              <a:t>create type </a:t>
            </a:r>
            <a:r>
              <a:rPr lang="en-US" altLang="en-US" dirty="0"/>
              <a:t>construct in SQL creates user-defined type</a:t>
            </a:r>
          </a:p>
          <a:p>
            <a:pPr>
              <a:buNone/>
              <a:tabLst>
                <a:tab pos="859631" algn="l"/>
                <a:tab pos="1418035" algn="l"/>
              </a:tabLst>
            </a:pPr>
            <a:r>
              <a:rPr lang="en-US" altLang="en-US" sz="600" dirty="0"/>
              <a:t> </a:t>
            </a:r>
          </a:p>
          <a:p>
            <a:pPr lvl="1">
              <a:buNone/>
              <a:tabLst>
                <a:tab pos="859631" algn="l"/>
                <a:tab pos="1418035" algn="l"/>
              </a:tabLst>
            </a:pPr>
            <a:r>
              <a:rPr lang="en-US" altLang="en-US" b="1" dirty="0"/>
              <a:t>		create type </a:t>
            </a:r>
            <a:r>
              <a:rPr lang="en-US" altLang="en-US" i="1" dirty="0"/>
              <a:t>Dollars</a:t>
            </a:r>
            <a:r>
              <a:rPr lang="en-US" altLang="en-US" b="1" dirty="0"/>
              <a:t> as numeric (12,2) final </a:t>
            </a:r>
            <a:br>
              <a:rPr lang="en-US" altLang="en-US" b="1" dirty="0"/>
            </a:br>
            <a:r>
              <a:rPr lang="en-US" altLang="en-US" sz="600" b="1" dirty="0"/>
              <a:t> </a:t>
            </a:r>
            <a:endParaRPr lang="en-US" altLang="en-US" sz="600" dirty="0"/>
          </a:p>
          <a:p>
            <a:pPr>
              <a:tabLst>
                <a:tab pos="859631" algn="l"/>
                <a:tab pos="1418035" algn="l"/>
              </a:tabLst>
            </a:pPr>
            <a:r>
              <a:rPr lang="en-US" altLang="en-US" dirty="0"/>
              <a:t>Example:</a:t>
            </a:r>
          </a:p>
          <a:p>
            <a:pPr>
              <a:buNone/>
              <a:tabLst>
                <a:tab pos="859631" algn="l"/>
                <a:tab pos="1418035" algn="l"/>
              </a:tabLst>
            </a:pPr>
            <a:r>
              <a:rPr lang="en-US" altLang="en-US" b="1" dirty="0"/>
              <a:t>               create table </a:t>
            </a:r>
            <a:r>
              <a:rPr lang="en-US" altLang="en-US" i="1" dirty="0"/>
              <a:t>department</a:t>
            </a:r>
            <a:br>
              <a:rPr lang="en-US" altLang="en-US" i="1" dirty="0"/>
            </a:br>
            <a:r>
              <a:rPr lang="en-US" altLang="en-US" i="1" dirty="0"/>
              <a:t>          </a:t>
            </a:r>
            <a:r>
              <a:rPr lang="en-US" altLang="en-US" dirty="0"/>
              <a:t>(</a:t>
            </a: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dirty="0"/>
              <a:t>          </a:t>
            </a:r>
            <a:r>
              <a:rPr lang="en-US" altLang="en-US" i="1" dirty="0"/>
              <a:t>building </a:t>
            </a:r>
            <a:r>
              <a:rPr lang="en-US" altLang="en-US" b="1" dirty="0" err="1"/>
              <a:t>varchar</a:t>
            </a:r>
            <a:r>
              <a:rPr lang="en-US" altLang="en-US" b="1" dirty="0"/>
              <a:t> </a:t>
            </a:r>
            <a:r>
              <a:rPr lang="en-US" altLang="en-US" dirty="0"/>
              <a:t>(15),</a:t>
            </a:r>
            <a:br>
              <a:rPr lang="en-US" altLang="en-US" dirty="0"/>
            </a:br>
            <a:r>
              <a:rPr lang="en-US" altLang="en-US" dirty="0"/>
              <a:t>          </a:t>
            </a:r>
            <a:r>
              <a:rPr lang="en-US" altLang="en-US" i="1" dirty="0"/>
              <a:t>budget Dollars</a:t>
            </a:r>
            <a:r>
              <a:rPr lang="en-US" altLang="en-US" dirty="0"/>
              <a:t>);</a:t>
            </a:r>
          </a:p>
        </p:txBody>
      </p:sp>
      <p:sp>
        <p:nvSpPr>
          <p:cNvPr id="3" name="TextBox 2">
            <a:extLst>
              <a:ext uri="{FF2B5EF4-FFF2-40B4-BE49-F238E27FC236}">
                <a16:creationId xmlns:a16="http://schemas.microsoft.com/office/drawing/2014/main" id="{13314757-4CC6-F9D5-05CE-A135B269B224}"/>
              </a:ext>
            </a:extLst>
          </p:cNvPr>
          <p:cNvSpPr txBox="1"/>
          <p:nvPr/>
        </p:nvSpPr>
        <p:spPr>
          <a:xfrm>
            <a:off x="685800" y="3638550"/>
            <a:ext cx="5562600" cy="369332"/>
          </a:xfrm>
          <a:prstGeom prst="rect">
            <a:avLst/>
          </a:prstGeom>
          <a:noFill/>
        </p:spPr>
        <p:txBody>
          <a:bodyPr wrap="square">
            <a:spAutoFit/>
          </a:bodyPr>
          <a:lstStyle/>
          <a:p>
            <a:r>
              <a:rPr lang="en-US" dirty="0">
                <a:solidFill>
                  <a:srgbClr val="FF0000"/>
                </a:solidFill>
              </a:rPr>
              <a:t>DFF Comments: Support is inconsistent across RDBMS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904"/>
            <a:ext cx="8279946" cy="387798"/>
          </a:xfrm>
        </p:spPr>
        <p:txBody>
          <a:bodyPr/>
          <a:lstStyle/>
          <a:p>
            <a:r>
              <a:rPr lang="en-US" dirty="0">
                <a:solidFill>
                  <a:srgbClr val="FFFF00"/>
                </a:solidFill>
              </a:rPr>
              <a:t>Graph Database</a:t>
            </a:r>
          </a:p>
        </p:txBody>
      </p:sp>
      <p:sp>
        <p:nvSpPr>
          <p:cNvPr id="3" name="Content Placeholder 2"/>
          <p:cNvSpPr>
            <a:spLocks noGrp="1"/>
          </p:cNvSpPr>
          <p:nvPr>
            <p:ph sz="half" idx="1"/>
          </p:nvPr>
        </p:nvSpPr>
        <p:spPr>
          <a:xfrm>
            <a:off x="241479" y="655665"/>
            <a:ext cx="4228088" cy="3730317"/>
          </a:xfrm>
        </p:spPr>
        <p:txBody>
          <a:bodyPr/>
          <a:lstStyle/>
          <a:p>
            <a:r>
              <a:rPr lang="en-US" dirty="0"/>
              <a:t>Exactly what it sounds like</a:t>
            </a:r>
          </a:p>
          <a:p>
            <a:r>
              <a:rPr lang="en-US" dirty="0"/>
              <a:t>Two core types</a:t>
            </a:r>
          </a:p>
          <a:p>
            <a:pPr lvl="1"/>
            <a:r>
              <a:rPr lang="en-US" dirty="0"/>
              <a:t>Node</a:t>
            </a:r>
          </a:p>
          <a:p>
            <a:pPr lvl="1"/>
            <a:r>
              <a:rPr lang="en-US" dirty="0"/>
              <a:t>Edge (link)</a:t>
            </a:r>
          </a:p>
          <a:p>
            <a:r>
              <a:rPr lang="en-US" dirty="0"/>
              <a:t>Nodes and Edges have</a:t>
            </a:r>
          </a:p>
          <a:p>
            <a:pPr lvl="1"/>
            <a:r>
              <a:rPr lang="en-US" dirty="0"/>
              <a:t>Label(s) = “Kind”</a:t>
            </a:r>
          </a:p>
          <a:p>
            <a:pPr lvl="1"/>
            <a:r>
              <a:rPr lang="en-US" dirty="0"/>
              <a:t>Properties  (free form)</a:t>
            </a:r>
          </a:p>
          <a:p>
            <a:r>
              <a:rPr lang="en-US" dirty="0"/>
              <a:t>Query is of the form</a:t>
            </a:r>
          </a:p>
          <a:p>
            <a:pPr lvl="1"/>
            <a:r>
              <a:rPr lang="en-US" dirty="0"/>
              <a:t>p1(n)-p2</a:t>
            </a:r>
            <a:r>
              <a:rPr lang="pt-BR" dirty="0"/>
              <a:t>(e)-p3(m)</a:t>
            </a:r>
          </a:p>
          <a:p>
            <a:pPr lvl="1"/>
            <a:r>
              <a:rPr lang="pt-BR" dirty="0" err="1"/>
              <a:t>n</a:t>
            </a:r>
            <a:r>
              <a:rPr lang="pt-BR" dirty="0"/>
              <a:t>, m are nodes; e </a:t>
            </a:r>
            <a:r>
              <a:rPr lang="pt-BR" dirty="0" err="1"/>
              <a:t>is</a:t>
            </a:r>
            <a:r>
              <a:rPr lang="pt-BR" dirty="0"/>
              <a:t> </a:t>
            </a:r>
            <a:r>
              <a:rPr lang="pt-BR" dirty="0" err="1"/>
              <a:t>an</a:t>
            </a:r>
            <a:r>
              <a:rPr lang="pt-BR" dirty="0"/>
              <a:t> </a:t>
            </a:r>
            <a:r>
              <a:rPr lang="pt-BR" dirty="0" err="1"/>
              <a:t>edge</a:t>
            </a:r>
            <a:endParaRPr lang="pt-BR" dirty="0"/>
          </a:p>
          <a:p>
            <a:pPr lvl="1"/>
            <a:r>
              <a:rPr lang="pt-BR" dirty="0"/>
              <a:t>p1, p2, p3 are </a:t>
            </a:r>
            <a:r>
              <a:rPr lang="pt-BR" dirty="0" err="1"/>
              <a:t>predicates</a:t>
            </a:r>
            <a:r>
              <a:rPr lang="pt-BR" dirty="0"/>
              <a:t> </a:t>
            </a:r>
            <a:r>
              <a:rPr lang="pt-BR" dirty="0" err="1"/>
              <a:t>on</a:t>
            </a:r>
            <a:r>
              <a:rPr lang="pt-BR" dirty="0"/>
              <a:t> </a:t>
            </a:r>
            <a:r>
              <a:rPr lang="pt-BR" dirty="0" err="1"/>
              <a:t>labels</a:t>
            </a:r>
            <a:endParaRPr lang="en-US" dirty="0"/>
          </a:p>
        </p:txBody>
      </p:sp>
      <p:pic>
        <p:nvPicPr>
          <p:cNvPr id="4" name="Picture 3"/>
          <p:cNvPicPr>
            <a:picLocks noChangeAspect="1"/>
          </p:cNvPicPr>
          <p:nvPr/>
        </p:nvPicPr>
        <p:blipFill>
          <a:blip r:embed="rId2"/>
          <a:stretch>
            <a:fillRect/>
          </a:stretch>
        </p:blipFill>
        <p:spPr>
          <a:xfrm>
            <a:off x="3792620" y="590550"/>
            <a:ext cx="5046580" cy="3571930"/>
          </a:xfrm>
          <a:prstGeom prst="rect">
            <a:avLst/>
          </a:prstGeom>
        </p:spPr>
      </p:pic>
      <p:sp>
        <p:nvSpPr>
          <p:cNvPr id="5" name="TextBox 4">
            <a:extLst>
              <a:ext uri="{FF2B5EF4-FFF2-40B4-BE49-F238E27FC236}">
                <a16:creationId xmlns:a16="http://schemas.microsoft.com/office/drawing/2014/main" id="{95C39CE2-F9CE-B749-9CE6-3EBCC5220A2C}"/>
              </a:ext>
            </a:extLst>
          </p:cNvPr>
          <p:cNvSpPr txBox="1"/>
          <p:nvPr/>
        </p:nvSpPr>
        <p:spPr>
          <a:xfrm>
            <a:off x="4368573" y="819150"/>
            <a:ext cx="102784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N-&gt;R-&gt;M</a:t>
            </a:r>
          </a:p>
        </p:txBody>
      </p:sp>
    </p:spTree>
    <p:extLst>
      <p:ext uri="{BB962C8B-B14F-4D97-AF65-F5344CB8AC3E}">
        <p14:creationId xmlns:p14="http://schemas.microsoft.com/office/powerpoint/2010/main" val="471427791"/>
      </p:ext>
    </p:extLst>
  </p:cSld>
  <p:clrMapOvr>
    <a:masterClrMapping/>
  </p:clrMapOvr>
  <p:transition spd="med">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838200" y="493121"/>
            <a:ext cx="6959150" cy="4157257"/>
          </a:xfrm>
          <a:prstGeom prst="rect">
            <a:avLst/>
          </a:prstGeom>
        </p:spPr>
      </p:pic>
    </p:spTree>
    <p:extLst>
      <p:ext uri="{BB962C8B-B14F-4D97-AF65-F5344CB8AC3E}">
        <p14:creationId xmlns:p14="http://schemas.microsoft.com/office/powerpoint/2010/main" val="2636045979"/>
      </p:ext>
    </p:extLst>
  </p:cSld>
  <p:clrMapOvr>
    <a:masterClrMapping/>
  </p:clrMapOvr>
  <p:transition spd="med">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79946" cy="387798"/>
          </a:xfrm>
        </p:spPr>
        <p:txBody>
          <a:bodyPr/>
          <a:lstStyle/>
          <a:p>
            <a:r>
              <a:rPr lang="en-US" dirty="0">
                <a:solidFill>
                  <a:schemeClr val="bg1"/>
                </a:solidFill>
              </a:rPr>
              <a:t>Why Graph Databases?</a:t>
            </a:r>
            <a:endParaRPr lang="en-US" sz="1400" dirty="0">
              <a:solidFill>
                <a:schemeClr val="bg1"/>
              </a:solidFill>
            </a:endParaRPr>
          </a:p>
        </p:txBody>
      </p:sp>
      <p:pic>
        <p:nvPicPr>
          <p:cNvPr id="4" name="Picture 3"/>
          <p:cNvPicPr>
            <a:picLocks noChangeAspect="1"/>
          </p:cNvPicPr>
          <p:nvPr/>
        </p:nvPicPr>
        <p:blipFill>
          <a:blip r:embed="rId2"/>
          <a:stretch>
            <a:fillRect/>
          </a:stretch>
        </p:blipFill>
        <p:spPr>
          <a:xfrm>
            <a:off x="685800" y="599225"/>
            <a:ext cx="7151298" cy="3945049"/>
          </a:xfrm>
          <a:prstGeom prst="rect">
            <a:avLst/>
          </a:prstGeom>
        </p:spPr>
      </p:pic>
    </p:spTree>
    <p:extLst>
      <p:ext uri="{BB962C8B-B14F-4D97-AF65-F5344CB8AC3E}">
        <p14:creationId xmlns:p14="http://schemas.microsoft.com/office/powerpoint/2010/main" val="879866942"/>
      </p:ext>
    </p:extLst>
  </p:cSld>
  <p:clrMapOvr>
    <a:masterClrMapping/>
  </p:clrMapOvr>
  <p:transition spd="med">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574" y="3545457"/>
            <a:ext cx="8267140" cy="987039"/>
          </a:xfrm>
        </p:spPr>
        <p:txBody>
          <a:bodyPr/>
          <a:lstStyle/>
          <a:p>
            <a:pPr marL="0" indent="0">
              <a:buNone/>
            </a:pPr>
            <a:r>
              <a:rPr lang="en-US" dirty="0"/>
              <a:t>Graph databases are</a:t>
            </a:r>
          </a:p>
          <a:p>
            <a:pPr lvl="1"/>
            <a:r>
              <a:rPr lang="en-US" dirty="0"/>
              <a:t>Extremely fast for some queries and data models.</a:t>
            </a:r>
          </a:p>
          <a:p>
            <a:pPr lvl="1"/>
            <a:r>
              <a:rPr lang="en-US" dirty="0"/>
              <a:t>Implement a language that vastly simplifies writing queries.</a:t>
            </a:r>
          </a:p>
        </p:txBody>
      </p:sp>
      <p:pic>
        <p:nvPicPr>
          <p:cNvPr id="4" name="Picture 3"/>
          <p:cNvPicPr>
            <a:picLocks noChangeAspect="1"/>
          </p:cNvPicPr>
          <p:nvPr/>
        </p:nvPicPr>
        <p:blipFill>
          <a:blip r:embed="rId2"/>
          <a:stretch>
            <a:fillRect/>
          </a:stretch>
        </p:blipFill>
        <p:spPr>
          <a:xfrm>
            <a:off x="1143000" y="159875"/>
            <a:ext cx="6556075" cy="3364386"/>
          </a:xfrm>
          <a:prstGeom prst="rect">
            <a:avLst/>
          </a:prstGeom>
        </p:spPr>
      </p:pic>
    </p:spTree>
    <p:extLst>
      <p:ext uri="{BB962C8B-B14F-4D97-AF65-F5344CB8AC3E}">
        <p14:creationId xmlns:p14="http://schemas.microsoft.com/office/powerpoint/2010/main" val="3545820152"/>
      </p:ext>
    </p:extLst>
  </p:cSld>
  <p:clrMapOvr>
    <a:masterClrMapping/>
  </p:clrMapOvr>
  <p:transition spd="med">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35210021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133350"/>
            <a:ext cx="6191907" cy="4386954"/>
          </a:xfrm>
          <a:prstGeom prst="rect">
            <a:avLst/>
          </a:prstGeom>
        </p:spPr>
      </p:pic>
    </p:spTree>
    <p:extLst>
      <p:ext uri="{BB962C8B-B14F-4D97-AF65-F5344CB8AC3E}">
        <p14:creationId xmlns:p14="http://schemas.microsoft.com/office/powerpoint/2010/main" val="15363942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36939037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19220825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29056409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r>
              <a:rPr lang="en-US" dirty="0">
                <a:solidFill>
                  <a:schemeClr val="bg1"/>
                </a:solidFill>
              </a:rPr>
              <a:t>A Graph Database (Sample)</a:t>
            </a:r>
          </a:p>
        </p:txBody>
      </p:sp>
      <p:pic>
        <p:nvPicPr>
          <p:cNvPr id="3" name="Picture 2"/>
          <p:cNvPicPr>
            <a:picLocks noChangeAspect="1"/>
          </p:cNvPicPr>
          <p:nvPr/>
        </p:nvPicPr>
        <p:blipFill>
          <a:blip r:embed="rId2"/>
          <a:stretch>
            <a:fillRect/>
          </a:stretch>
        </p:blipFill>
        <p:spPr>
          <a:xfrm>
            <a:off x="1018055" y="514350"/>
            <a:ext cx="7107889" cy="4051949"/>
          </a:xfrm>
          <a:prstGeom prst="rect">
            <a:avLst/>
          </a:prstGeom>
        </p:spPr>
      </p:pic>
    </p:spTree>
    <p:extLst>
      <p:ext uri="{BB962C8B-B14F-4D97-AF65-F5344CB8AC3E}">
        <p14:creationId xmlns:p14="http://schemas.microsoft.com/office/powerpoint/2010/main" val="1595457308"/>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a:xfrm>
            <a:off x="1719263" y="133226"/>
            <a:ext cx="6057900" cy="457200"/>
          </a:xfrm>
        </p:spPr>
        <p:txBody>
          <a:bodyPr/>
          <a:lstStyle/>
          <a:p>
            <a:pPr>
              <a:defRPr/>
            </a:pPr>
            <a:r>
              <a:rPr lang="en-US" dirty="0">
                <a:ea typeface="+mj-ea"/>
              </a:rPr>
              <a:t>Domains</a:t>
            </a:r>
          </a:p>
        </p:txBody>
      </p:sp>
      <p:sp>
        <p:nvSpPr>
          <p:cNvPr id="75779" name="Rectangle 3"/>
          <p:cNvSpPr>
            <a:spLocks noGrp="1" noChangeArrowheads="1"/>
          </p:cNvSpPr>
          <p:nvPr>
            <p:ph type="body" idx="1"/>
          </p:nvPr>
        </p:nvSpPr>
        <p:spPr>
          <a:xfrm>
            <a:off x="1719263" y="825625"/>
            <a:ext cx="5275898" cy="3779669"/>
          </a:xfrm>
        </p:spPr>
        <p:txBody>
          <a:bodyPr/>
          <a:lstStyle/>
          <a:p>
            <a:r>
              <a:rPr lang="en-US" altLang="en-US" b="1" dirty="0">
                <a:solidFill>
                  <a:srgbClr val="002060"/>
                </a:solidFill>
              </a:rPr>
              <a:t>create domain</a:t>
            </a:r>
            <a:r>
              <a:rPr lang="en-US" altLang="en-US" dirty="0">
                <a:solidFill>
                  <a:srgbClr val="002060"/>
                </a:solidFill>
              </a:rPr>
              <a:t> </a:t>
            </a:r>
            <a:r>
              <a:rPr lang="en-US" altLang="en-US" dirty="0"/>
              <a:t>construct in SQL-92 creates user-defined domain types</a:t>
            </a:r>
          </a:p>
          <a:p>
            <a:pPr>
              <a:buFont typeface="Monotype Sorts" charset="2"/>
              <a:buNone/>
            </a:pPr>
            <a:r>
              <a:rPr lang="en-US" altLang="en-US" sz="600" dirty="0"/>
              <a:t> </a:t>
            </a:r>
          </a:p>
          <a:p>
            <a:pPr lvl="1">
              <a:buFont typeface="Monotype Sorts" charset="2"/>
              <a:buNone/>
            </a:pPr>
            <a:r>
              <a:rPr lang="en-US" altLang="en-US" b="1" dirty="0"/>
              <a:t>		create domain </a:t>
            </a:r>
            <a:r>
              <a:rPr lang="en-US" altLang="en-US" i="1" dirty="0" err="1"/>
              <a:t>person_name</a:t>
            </a:r>
            <a:r>
              <a:rPr lang="en-US" altLang="en-US" i="1" dirty="0"/>
              <a:t> </a:t>
            </a:r>
            <a:r>
              <a:rPr lang="en-US" altLang="en-US" b="1" dirty="0"/>
              <a:t>char</a:t>
            </a:r>
            <a:r>
              <a:rPr lang="en-US" altLang="en-US" dirty="0"/>
              <a:t>(20) </a:t>
            </a:r>
            <a:r>
              <a:rPr lang="en-US" altLang="en-US" b="1" dirty="0"/>
              <a:t>not null</a:t>
            </a:r>
          </a:p>
          <a:p>
            <a:pPr lvl="1">
              <a:buFont typeface="Monotype Sorts" charset="2"/>
              <a:buNone/>
            </a:pPr>
            <a:r>
              <a:rPr lang="en-US" altLang="en-US" sz="600" dirty="0"/>
              <a:t> </a:t>
            </a:r>
          </a:p>
          <a:p>
            <a:r>
              <a:rPr lang="en-US" altLang="en-US" dirty="0"/>
              <a:t>Types and domains are similar.  Domains can have constraints, such as </a:t>
            </a:r>
            <a:r>
              <a:rPr lang="en-US" altLang="en-US" b="1" dirty="0"/>
              <a:t>not null</a:t>
            </a:r>
            <a:r>
              <a:rPr lang="en-US" altLang="en-US" dirty="0"/>
              <a:t>, specified on them.</a:t>
            </a:r>
          </a:p>
          <a:p>
            <a:r>
              <a:rPr lang="en-US" altLang="en-US" dirty="0"/>
              <a:t>Example:</a:t>
            </a:r>
            <a:endParaRPr lang="en-US" altLang="en-US" b="1" dirty="0"/>
          </a:p>
          <a:p>
            <a:pPr>
              <a:buNone/>
            </a:pPr>
            <a:r>
              <a:rPr lang="en-US" altLang="en-US" b="1" dirty="0"/>
              <a:t>        create domain </a:t>
            </a:r>
            <a:r>
              <a:rPr lang="en-US" altLang="en-US" i="1" dirty="0" err="1"/>
              <a:t>degree_level</a:t>
            </a:r>
            <a:r>
              <a:rPr lang="en-US" altLang="en-US" i="1" dirty="0"/>
              <a:t> </a:t>
            </a:r>
            <a:r>
              <a:rPr lang="en-US" altLang="en-US" b="1" dirty="0"/>
              <a:t>varchar</a:t>
            </a:r>
            <a:r>
              <a:rPr lang="en-US" altLang="en-US" dirty="0"/>
              <a:t>(10)</a:t>
            </a:r>
            <a:br>
              <a:rPr lang="en-US" altLang="en-US" dirty="0"/>
            </a:br>
            <a:r>
              <a:rPr lang="en-US" altLang="en-US" dirty="0"/>
              <a:t>       </a:t>
            </a:r>
            <a:r>
              <a:rPr lang="en-US" altLang="en-US" b="1" dirty="0"/>
              <a:t>constraint </a:t>
            </a:r>
            <a:r>
              <a:rPr lang="en-US" altLang="en-US" i="1" dirty="0" err="1"/>
              <a:t>degree_level_test</a:t>
            </a:r>
            <a:br>
              <a:rPr lang="en-US" altLang="en-US" i="1" dirty="0"/>
            </a:br>
            <a:r>
              <a:rPr lang="en-US" altLang="en-US" i="1" dirty="0"/>
              <a:t>            </a:t>
            </a:r>
            <a:r>
              <a:rPr lang="en-US" altLang="en-US" b="1" dirty="0"/>
              <a:t>check </a:t>
            </a:r>
            <a:r>
              <a:rPr lang="en-US" altLang="en-US" dirty="0"/>
              <a:t>(</a:t>
            </a:r>
            <a:r>
              <a:rPr lang="en-US" altLang="en-US" b="1" dirty="0"/>
              <a:t>value in </a:t>
            </a:r>
            <a:r>
              <a:rPr lang="en-US" altLang="en-US" dirty="0"/>
              <a:t>('Bachelors', 'Masters', 'Doctorate'));</a:t>
            </a:r>
          </a:p>
          <a:p>
            <a:endParaRPr lang="en-US" altLang="en-US" dirty="0"/>
          </a:p>
        </p:txBody>
      </p:sp>
      <p:sp>
        <p:nvSpPr>
          <p:cNvPr id="2" name="TextBox 1">
            <a:extLst>
              <a:ext uri="{FF2B5EF4-FFF2-40B4-BE49-F238E27FC236}">
                <a16:creationId xmlns:a16="http://schemas.microsoft.com/office/drawing/2014/main" id="{CD34E1E8-40E0-E332-F6A6-58659920537B}"/>
              </a:ext>
            </a:extLst>
          </p:cNvPr>
          <p:cNvSpPr txBox="1"/>
          <p:nvPr/>
        </p:nvSpPr>
        <p:spPr>
          <a:xfrm>
            <a:off x="685800" y="3638550"/>
            <a:ext cx="5562600" cy="369332"/>
          </a:xfrm>
          <a:prstGeom prst="rect">
            <a:avLst/>
          </a:prstGeom>
          <a:noFill/>
        </p:spPr>
        <p:txBody>
          <a:bodyPr wrap="square">
            <a:spAutoFit/>
          </a:bodyPr>
          <a:lstStyle/>
          <a:p>
            <a:r>
              <a:rPr lang="en-US" dirty="0">
                <a:solidFill>
                  <a:srgbClr val="FF0000"/>
                </a:solidFill>
              </a:rPr>
              <a:t>DFF Comments: Support is inconsistent across RDBMS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27" y="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685800" y="495972"/>
            <a:ext cx="6959150" cy="4157257"/>
          </a:xfrm>
          <a:prstGeom prst="rect">
            <a:avLst/>
          </a:prstGeom>
        </p:spPr>
      </p:pic>
      <p:sp>
        <p:nvSpPr>
          <p:cNvPr id="4" name="TextBox 3"/>
          <p:cNvSpPr txBox="1"/>
          <p:nvPr/>
        </p:nvSpPr>
        <p:spPr>
          <a:xfrm>
            <a:off x="4605270" y="108174"/>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Who acted in which movies?</a:t>
            </a:r>
          </a:p>
        </p:txBody>
      </p:sp>
    </p:spTree>
    <p:extLst>
      <p:ext uri="{BB962C8B-B14F-4D97-AF65-F5344CB8AC3E}">
        <p14:creationId xmlns:p14="http://schemas.microsoft.com/office/powerpoint/2010/main" val="1300205778"/>
      </p:ext>
    </p:extLst>
  </p:cSld>
  <p:clrMapOvr>
    <a:masterClrMapping/>
  </p:clrMapOvr>
  <p:transition spd="med">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r>
              <a:rPr lang="en-US" dirty="0">
                <a:solidFill>
                  <a:schemeClr val="bg1"/>
                </a:solidFill>
              </a:rPr>
              <a:t>Big Deal. That is just a JOIN.</a:t>
            </a:r>
          </a:p>
        </p:txBody>
      </p:sp>
      <p:sp>
        <p:nvSpPr>
          <p:cNvPr id="3" name="Content Placeholder 2"/>
          <p:cNvSpPr>
            <a:spLocks noGrp="1"/>
          </p:cNvSpPr>
          <p:nvPr>
            <p:ph sz="half" idx="1"/>
          </p:nvPr>
        </p:nvSpPr>
        <p:spPr>
          <a:xfrm>
            <a:off x="438430" y="574956"/>
            <a:ext cx="8267140" cy="1492371"/>
          </a:xfrm>
        </p:spPr>
        <p:txBody>
          <a:bodyPr/>
          <a:lstStyle/>
          <a:p>
            <a:r>
              <a:rPr lang="en-US" dirty="0"/>
              <a:t>Yup. But that is simple.</a:t>
            </a:r>
          </a:p>
          <a:p>
            <a:r>
              <a:rPr lang="en-US" dirty="0"/>
              <a:t>Try writing the queries below in SQL.</a:t>
            </a:r>
          </a:p>
        </p:txBody>
      </p:sp>
      <p:pic>
        <p:nvPicPr>
          <p:cNvPr id="4" name="Picture 3"/>
          <p:cNvPicPr>
            <a:picLocks noChangeAspect="1"/>
          </p:cNvPicPr>
          <p:nvPr/>
        </p:nvPicPr>
        <p:blipFill>
          <a:blip r:embed="rId2"/>
          <a:stretch>
            <a:fillRect/>
          </a:stretch>
        </p:blipFill>
        <p:spPr>
          <a:xfrm>
            <a:off x="101373" y="1657350"/>
            <a:ext cx="8686800" cy="2113613"/>
          </a:xfrm>
          <a:prstGeom prst="rect">
            <a:avLst/>
          </a:prstGeom>
        </p:spPr>
      </p:pic>
    </p:spTree>
    <p:extLst>
      <p:ext uri="{BB962C8B-B14F-4D97-AF65-F5344CB8AC3E}">
        <p14:creationId xmlns:p14="http://schemas.microsoft.com/office/powerpoint/2010/main" val="1184801042"/>
      </p:ext>
    </p:extLst>
  </p:cSld>
  <p:clrMapOvr>
    <a:masterClrMapping/>
  </p:clrMapOvr>
  <p:transition spd="med">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674" y="514350"/>
            <a:ext cx="8398198" cy="3864962"/>
          </a:xfrm>
          <a:prstGeom prst="rect">
            <a:avLst/>
          </a:prstGeom>
        </p:spPr>
      </p:pic>
      <p:sp>
        <p:nvSpPr>
          <p:cNvPr id="3" name="Title 2"/>
          <p:cNvSpPr>
            <a:spLocks noGrp="1"/>
          </p:cNvSpPr>
          <p:nvPr>
            <p:ph type="title"/>
          </p:nvPr>
        </p:nvSpPr>
        <p:spPr>
          <a:xfrm>
            <a:off x="363926" y="0"/>
            <a:ext cx="8279946" cy="387798"/>
          </a:xfrm>
        </p:spPr>
        <p:txBody>
          <a:bodyPr/>
          <a:lstStyle/>
          <a:p>
            <a:r>
              <a:rPr lang="en-US" dirty="0">
                <a:solidFill>
                  <a:schemeClr val="bg1"/>
                </a:solidFill>
              </a:rPr>
              <a:t>Recommend</a:t>
            </a:r>
          </a:p>
        </p:txBody>
      </p:sp>
    </p:spTree>
    <p:extLst>
      <p:ext uri="{BB962C8B-B14F-4D97-AF65-F5344CB8AC3E}">
        <p14:creationId xmlns:p14="http://schemas.microsoft.com/office/powerpoint/2010/main" val="418349361"/>
      </p:ext>
    </p:extLst>
  </p:cSld>
  <p:clrMapOvr>
    <a:masterClrMapping/>
  </p:clrMapOvr>
  <p:transition spd="med">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223" y="57150"/>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Which actors have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worked with both</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Hanks and</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Cruise?</a:t>
            </a:r>
          </a:p>
        </p:txBody>
      </p:sp>
    </p:spTree>
    <p:extLst>
      <p:ext uri="{BB962C8B-B14F-4D97-AF65-F5344CB8AC3E}">
        <p14:creationId xmlns:p14="http://schemas.microsoft.com/office/powerpoint/2010/main" val="8439122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175" y="267420"/>
            <a:ext cx="5531709" cy="4306738"/>
          </a:xfrm>
          <a:prstGeom prst="rect">
            <a:avLst/>
          </a:prstGeom>
        </p:spPr>
      </p:pic>
      <p:pic>
        <p:nvPicPr>
          <p:cNvPr id="3" name="Picture 2"/>
          <p:cNvPicPr>
            <a:picLocks noChangeAspect="1"/>
          </p:cNvPicPr>
          <p:nvPr/>
        </p:nvPicPr>
        <p:blipFill>
          <a:blip r:embed="rId3"/>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39058329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2980" y="1504950"/>
            <a:ext cx="7838040" cy="3045809"/>
          </a:xfrm>
          <a:prstGeom prst="rect">
            <a:avLst/>
          </a:prstGeom>
        </p:spPr>
      </p:pic>
      <p:pic>
        <p:nvPicPr>
          <p:cNvPr id="3" name="Picture 2"/>
          <p:cNvPicPr>
            <a:picLocks noChangeAspect="1"/>
          </p:cNvPicPr>
          <p:nvPr/>
        </p:nvPicPr>
        <p:blipFill>
          <a:blip r:embed="rId3"/>
          <a:stretch>
            <a:fillRect/>
          </a:stretch>
        </p:blipFill>
        <p:spPr>
          <a:xfrm>
            <a:off x="152400" y="224222"/>
            <a:ext cx="1100251" cy="1375314"/>
          </a:xfrm>
          <a:prstGeom prst="rect">
            <a:avLst/>
          </a:prstGeom>
        </p:spPr>
      </p:pic>
      <p:pic>
        <p:nvPicPr>
          <p:cNvPr id="4" name="Picture 3"/>
          <p:cNvPicPr>
            <a:picLocks noChangeAspect="1"/>
          </p:cNvPicPr>
          <p:nvPr/>
        </p:nvPicPr>
        <p:blipFill>
          <a:blip r:embed="rId4"/>
          <a:stretch>
            <a:fillRect/>
          </a:stretch>
        </p:blipFill>
        <p:spPr>
          <a:xfrm>
            <a:off x="7772400" y="57150"/>
            <a:ext cx="813871" cy="1223913"/>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How do you get from</a:t>
            </a:r>
            <a:b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Kevin Bacon to</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Robert Longo?</a:t>
            </a:r>
          </a:p>
        </p:txBody>
      </p:sp>
    </p:spTree>
    <p:extLst>
      <p:ext uri="{BB962C8B-B14F-4D97-AF65-F5344CB8AC3E}">
        <p14:creationId xmlns:p14="http://schemas.microsoft.com/office/powerpoint/2010/main" val="34004337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Take a Test Drive</a:t>
            </a:r>
            <a:b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Neo4j</a:t>
            </a:r>
          </a:p>
          <a:p>
            <a:pPr marL="0" marR="0" lvl="0" indent="0" algn="ctr" defTabSz="457200" rtl="0" eaLnBrk="1" fontAlgn="base" latinLnBrk="0" hangingPunct="1">
              <a:lnSpc>
                <a:spcPct val="100000"/>
              </a:lnSpc>
              <a:spcBef>
                <a:spcPct val="0"/>
              </a:spcBef>
              <a:spcAft>
                <a:spcPct val="0"/>
              </a:spcAft>
              <a:buClrTx/>
              <a:buSzTx/>
              <a:buFontTx/>
              <a:buNone/>
              <a:tabLst/>
              <a:defRPr/>
            </a:pPr>
            <a:endParaRPr lang="en-US" altLang="en-US" sz="3200" i="1" dirty="0">
              <a:solidFill>
                <a:prstClr val="white"/>
              </a:solidFill>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rPr>
              <a:t>https://console.neo4j.io/?product=aura-</a:t>
            </a:r>
            <a:r>
              <a:rPr kumimoji="0" lang="en-US" altLang="en-US" sz="1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db</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4B9A6C41-CCD0-A843-BE4B-D18D870AB9F1}"/>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116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(F22): Lecture 8: No SQL Intro., Module II Intro</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2884575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More Complex Integrity Checks</a:t>
            </a:r>
          </a:p>
        </p:txBody>
      </p:sp>
      <p:sp>
        <p:nvSpPr>
          <p:cNvPr id="10" name="TextBox 11">
            <a:extLst>
              <a:ext uri="{FF2B5EF4-FFF2-40B4-BE49-F238E27FC236}">
                <a16:creationId xmlns:a16="http://schemas.microsoft.com/office/drawing/2014/main" id="{3AF55EB1-0DAB-D94F-B7DF-382E8850E51D}"/>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12</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(F22): Lecture 9 - No SQL 1, Module II 1</a:t>
            </a:r>
            <a: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de-DE"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84905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Complex Check Conditions</a:t>
            </a:r>
          </a:p>
        </p:txBody>
      </p:sp>
      <p:sp>
        <p:nvSpPr>
          <p:cNvPr id="69635" name="Rectangle 3"/>
          <p:cNvSpPr>
            <a:spLocks noGrp="1" noChangeArrowheads="1"/>
          </p:cNvSpPr>
          <p:nvPr>
            <p:ph type="body" idx="1"/>
          </p:nvPr>
        </p:nvSpPr>
        <p:spPr>
          <a:xfrm>
            <a:off x="1719262" y="820342"/>
            <a:ext cx="5650802" cy="3129867"/>
          </a:xfrm>
        </p:spPr>
        <p:txBody>
          <a:bodyPr/>
          <a:lstStyle/>
          <a:p>
            <a:r>
              <a:rPr lang="en-US" altLang="en-US" dirty="0"/>
              <a:t>The predicate in the check clause can be an arbitrary predicate that can include a subquery.</a:t>
            </a:r>
          </a:p>
          <a:p>
            <a:pPr>
              <a:buNone/>
            </a:pPr>
            <a:r>
              <a:rPr lang="en-US" altLang="en-US" b="1" dirty="0"/>
              <a:t>          check </a:t>
            </a:r>
            <a:r>
              <a:rPr lang="en-US" altLang="en-US" dirty="0"/>
              <a:t>(</a:t>
            </a:r>
            <a:r>
              <a:rPr lang="en-US" altLang="en-US" i="1" dirty="0" err="1"/>
              <a:t>time_slot_id</a:t>
            </a:r>
            <a:r>
              <a:rPr lang="en-US" altLang="en-US" i="1" dirty="0"/>
              <a:t>  </a:t>
            </a:r>
            <a:r>
              <a:rPr lang="en-US" altLang="en-US" b="1" dirty="0"/>
              <a:t>in </a:t>
            </a:r>
            <a:r>
              <a:rPr lang="en-US" altLang="en-US" dirty="0"/>
              <a:t>(</a:t>
            </a:r>
            <a:r>
              <a:rPr lang="en-US" altLang="en-US" b="1" dirty="0"/>
              <a:t>select </a:t>
            </a:r>
            <a:r>
              <a:rPr lang="en-US" altLang="en-US" i="1" dirty="0" err="1"/>
              <a:t>time_slot_id</a:t>
            </a:r>
            <a:r>
              <a:rPr lang="en-US" altLang="en-US" i="1" dirty="0"/>
              <a:t> </a:t>
            </a:r>
            <a:r>
              <a:rPr lang="en-US" altLang="en-US" b="1" dirty="0"/>
              <a:t>from </a:t>
            </a:r>
            <a:r>
              <a:rPr lang="en-US" altLang="en-US" i="1" dirty="0" err="1"/>
              <a:t>time_slot</a:t>
            </a:r>
            <a:r>
              <a:rPr lang="en-US" altLang="en-US" dirty="0"/>
              <a:t>))</a:t>
            </a:r>
          </a:p>
          <a:p>
            <a:pPr>
              <a:buNone/>
            </a:pPr>
            <a:r>
              <a:rPr lang="en-US" altLang="en-US" dirty="0"/>
              <a:t>     The check condition states  that the  </a:t>
            </a:r>
            <a:r>
              <a:rPr lang="en-US" altLang="en-US" dirty="0" err="1"/>
              <a:t>time_slot_id</a:t>
            </a:r>
            <a:r>
              <a:rPr lang="en-US" altLang="en-US" dirty="0"/>
              <a:t> in each tuple in the </a:t>
            </a:r>
            <a:r>
              <a:rPr lang="en-US" altLang="en-US" i="1" dirty="0"/>
              <a:t>section</a:t>
            </a:r>
            <a:r>
              <a:rPr lang="en-US" altLang="en-US" dirty="0"/>
              <a:t>  relation is actually the identifier of a time slot in the </a:t>
            </a:r>
            <a:r>
              <a:rPr lang="en-US" altLang="en-US" i="1" dirty="0" err="1"/>
              <a:t>time_slot</a:t>
            </a:r>
            <a:r>
              <a:rPr lang="en-US" altLang="en-US" dirty="0"/>
              <a:t> relation.</a:t>
            </a:r>
          </a:p>
          <a:p>
            <a:pPr lvl="1"/>
            <a:r>
              <a:rPr lang="en-US" altLang="en-US" dirty="0"/>
              <a:t>The condition has to be checked not only when a tuple is inserted or modified in </a:t>
            </a:r>
            <a:r>
              <a:rPr lang="en-US" altLang="en-US" i="1" dirty="0"/>
              <a:t>section</a:t>
            </a:r>
            <a:r>
              <a:rPr lang="en-US" altLang="en-US" dirty="0"/>
              <a:t> , but also when the relation </a:t>
            </a:r>
            <a:r>
              <a:rPr lang="en-US" altLang="en-US" i="1" dirty="0" err="1"/>
              <a:t>time_slot</a:t>
            </a:r>
            <a:r>
              <a:rPr lang="en-US" altLang="en-US" i="1" dirty="0"/>
              <a:t> </a:t>
            </a:r>
            <a:r>
              <a:rPr lang="en-US" altLang="en-US" dirty="0"/>
              <a:t>changes </a:t>
            </a:r>
          </a:p>
          <a:p>
            <a:pPr>
              <a:buNone/>
            </a:pPr>
            <a:endParaRPr lang="en-US" altLang="en-US" sz="1500" dirty="0"/>
          </a:p>
        </p:txBody>
      </p:sp>
      <p:sp>
        <p:nvSpPr>
          <p:cNvPr id="2" name="TextBox 1">
            <a:extLst>
              <a:ext uri="{FF2B5EF4-FFF2-40B4-BE49-F238E27FC236}">
                <a16:creationId xmlns:a16="http://schemas.microsoft.com/office/drawing/2014/main" id="{91127461-F8E7-B5AE-3137-549E103FADD7}"/>
              </a:ext>
            </a:extLst>
          </p:cNvPr>
          <p:cNvSpPr txBox="1"/>
          <p:nvPr/>
        </p:nvSpPr>
        <p:spPr>
          <a:xfrm>
            <a:off x="685800" y="3638550"/>
            <a:ext cx="5562600" cy="369332"/>
          </a:xfrm>
          <a:prstGeom prst="rect">
            <a:avLst/>
          </a:prstGeom>
          <a:noFill/>
        </p:spPr>
        <p:txBody>
          <a:bodyPr wrap="square">
            <a:spAutoFit/>
          </a:bodyPr>
          <a:lstStyle/>
          <a:p>
            <a:r>
              <a:rPr lang="en-US" dirty="0">
                <a:solidFill>
                  <a:srgbClr val="FF0000"/>
                </a:solidFill>
              </a:rPr>
              <a:t>DFF Comments: Support is inconsistent across RDBMS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Assertions</a:t>
            </a:r>
          </a:p>
        </p:txBody>
      </p:sp>
      <p:sp>
        <p:nvSpPr>
          <p:cNvPr id="69635" name="Rectangle 3"/>
          <p:cNvSpPr>
            <a:spLocks noGrp="1" noChangeArrowheads="1"/>
          </p:cNvSpPr>
          <p:nvPr>
            <p:ph type="body" idx="1"/>
          </p:nvPr>
        </p:nvSpPr>
        <p:spPr>
          <a:xfrm>
            <a:off x="1719263" y="832165"/>
            <a:ext cx="5735760" cy="3218627"/>
          </a:xfrm>
        </p:spPr>
        <p:txBody>
          <a:bodyPr/>
          <a:lstStyle/>
          <a:p>
            <a:r>
              <a:rPr lang="en-US" altLang="en-US" dirty="0"/>
              <a:t>An </a:t>
            </a:r>
            <a:r>
              <a:rPr lang="en-US" altLang="en-US" b="1" dirty="0">
                <a:solidFill>
                  <a:srgbClr val="002060"/>
                </a:solidFill>
              </a:rPr>
              <a:t>assertion</a:t>
            </a:r>
            <a:r>
              <a:rPr lang="en-US" altLang="en-US" dirty="0">
                <a:solidFill>
                  <a:srgbClr val="002060"/>
                </a:solidFill>
              </a:rPr>
              <a:t> </a:t>
            </a:r>
            <a:r>
              <a:rPr lang="en-US" altLang="en-US" dirty="0"/>
              <a:t>is a predicate expressing a condition that we wish the database always to satisfy.</a:t>
            </a:r>
          </a:p>
          <a:p>
            <a:r>
              <a:rPr lang="en-US" altLang="en-US" dirty="0"/>
              <a:t>The following constraints, can be expressed using assertions:</a:t>
            </a:r>
          </a:p>
          <a:p>
            <a:r>
              <a:rPr lang="en-US" altLang="en-US" dirty="0"/>
              <a:t>For each tuple in the </a:t>
            </a:r>
            <a:r>
              <a:rPr lang="en-US" altLang="en-US" i="1" dirty="0"/>
              <a:t>student</a:t>
            </a:r>
            <a:r>
              <a:rPr lang="en-US" altLang="en-US" dirty="0"/>
              <a:t> relation, the value of the attribute </a:t>
            </a:r>
            <a:r>
              <a:rPr lang="en-US" altLang="en-US" i="1" dirty="0"/>
              <a:t>tot_cred</a:t>
            </a:r>
            <a:r>
              <a:rPr lang="en-US" altLang="en-US" dirty="0"/>
              <a:t> must equal the sum of credits of courses that the student has completed successfully.</a:t>
            </a:r>
          </a:p>
          <a:p>
            <a:r>
              <a:rPr lang="en-US" altLang="en-US" dirty="0"/>
              <a:t>An instructor cannot teach in two different classrooms in a semester in the same time slot</a:t>
            </a:r>
          </a:p>
          <a:p>
            <a:r>
              <a:rPr lang="en-US" altLang="en-US" dirty="0"/>
              <a:t>An assertion in SQL takes the form:</a:t>
            </a:r>
          </a:p>
          <a:p>
            <a:pPr>
              <a:buNone/>
            </a:pPr>
            <a:r>
              <a:rPr lang="en-US" altLang="en-US" dirty="0"/>
              <a:t>        </a:t>
            </a:r>
            <a:r>
              <a:rPr lang="en-US" altLang="en-US" b="1" dirty="0"/>
              <a:t>create assertion</a:t>
            </a:r>
            <a:r>
              <a:rPr lang="en-US" altLang="en-US" dirty="0"/>
              <a:t> &lt;assertion-name&gt; </a:t>
            </a:r>
            <a:r>
              <a:rPr lang="en-US" altLang="en-US" b="1" dirty="0"/>
              <a:t>check </a:t>
            </a:r>
            <a:r>
              <a:rPr lang="en-US" altLang="en-US" dirty="0"/>
              <a:t>(&lt;predicate&gt;);</a:t>
            </a:r>
          </a:p>
          <a:p>
            <a:endParaRPr lang="en-US" altLang="en-US" sz="1500" dirty="0"/>
          </a:p>
        </p:txBody>
      </p:sp>
      <p:sp>
        <p:nvSpPr>
          <p:cNvPr id="2" name="TextBox 1">
            <a:extLst>
              <a:ext uri="{FF2B5EF4-FFF2-40B4-BE49-F238E27FC236}">
                <a16:creationId xmlns:a16="http://schemas.microsoft.com/office/drawing/2014/main" id="{3F6924E8-E238-9B58-0B0E-FC57DADDE6A4}"/>
              </a:ext>
            </a:extLst>
          </p:cNvPr>
          <p:cNvSpPr txBox="1"/>
          <p:nvPr/>
        </p:nvSpPr>
        <p:spPr>
          <a:xfrm>
            <a:off x="685800" y="3638550"/>
            <a:ext cx="5562600" cy="369332"/>
          </a:xfrm>
          <a:prstGeom prst="rect">
            <a:avLst/>
          </a:prstGeom>
          <a:noFill/>
        </p:spPr>
        <p:txBody>
          <a:bodyPr wrap="square">
            <a:spAutoFit/>
          </a:bodyPr>
          <a:lstStyle/>
          <a:p>
            <a:r>
              <a:rPr lang="en-US" dirty="0">
                <a:solidFill>
                  <a:srgbClr val="FF0000"/>
                </a:solidFill>
              </a:rPr>
              <a:t>DFF Comments: Support is inconsistent across RDBMS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Kickoff</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(F22): Lecture 9 - No SQL 1, Module II 1</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2147108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8A9D58-E394-3D4B-A669-638DEA35D995}"/>
              </a:ext>
            </a:extLst>
          </p:cNvPr>
          <p:cNvSpPr>
            <a:spLocks noGrp="1"/>
          </p:cNvSpPr>
          <p:nvPr>
            <p:ph type="title"/>
          </p:nvPr>
        </p:nvSpPr>
        <p:spPr/>
        <p:txBody>
          <a:bodyPr/>
          <a:lstStyle/>
          <a:p>
            <a:r>
              <a:rPr lang="en-US" dirty="0"/>
              <a:t>Course Modules – Reminder</a:t>
            </a:r>
          </a:p>
        </p:txBody>
      </p:sp>
      <p:pic>
        <p:nvPicPr>
          <p:cNvPr id="4" name="Picture 3">
            <a:extLst>
              <a:ext uri="{FF2B5EF4-FFF2-40B4-BE49-F238E27FC236}">
                <a16:creationId xmlns:a16="http://schemas.microsoft.com/office/drawing/2014/main" id="{F6330FBB-F1DB-4F4F-9020-474DACAFC26D}"/>
              </a:ext>
            </a:extLst>
          </p:cNvPr>
          <p:cNvPicPr>
            <a:picLocks noChangeAspect="1"/>
          </p:cNvPicPr>
          <p:nvPr/>
        </p:nvPicPr>
        <p:blipFill>
          <a:blip r:embed="rId2"/>
          <a:stretch>
            <a:fillRect/>
          </a:stretch>
        </p:blipFill>
        <p:spPr>
          <a:xfrm>
            <a:off x="0" y="514350"/>
            <a:ext cx="9144000" cy="3409627"/>
          </a:xfrm>
          <a:prstGeom prst="rect">
            <a:avLst/>
          </a:prstGeom>
        </p:spPr>
      </p:pic>
    </p:spTree>
    <p:extLst>
      <p:ext uri="{BB962C8B-B14F-4D97-AF65-F5344CB8AC3E}">
        <p14:creationId xmlns:p14="http://schemas.microsoft.com/office/powerpoint/2010/main" val="1670747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10" name="TextBox 11">
            <a:extLst>
              <a:ext uri="{FF2B5EF4-FFF2-40B4-BE49-F238E27FC236}">
                <a16:creationId xmlns:a16="http://schemas.microsoft.com/office/drawing/2014/main" id="{3AF55EB1-0DAB-D94F-B7DF-382E8850E51D}"/>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(F22): Lecture 9 - No SQL 1, Module II 1</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320869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a:xfrm>
            <a:off x="172570" y="1121"/>
            <a:ext cx="8819030" cy="443198"/>
          </a:xfrm>
        </p:spPr>
        <p:txBody>
          <a:bodyPr/>
          <a:lstStyle/>
          <a:p>
            <a:r>
              <a:rPr lang="en-US" dirty="0"/>
              <a:t>Module II – DBMS Architecture and Implementation</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pic>
        <p:nvPicPr>
          <p:cNvPr id="5" name="Picture 4">
            <a:extLst>
              <a:ext uri="{FF2B5EF4-FFF2-40B4-BE49-F238E27FC236}">
                <a16:creationId xmlns:a16="http://schemas.microsoft.com/office/drawing/2014/main" id="{DAE8A419-45AF-B84F-A392-0D451AFE520E}"/>
              </a:ext>
            </a:extLst>
          </p:cNvPr>
          <p:cNvPicPr>
            <a:picLocks noChangeAspect="1"/>
          </p:cNvPicPr>
          <p:nvPr/>
        </p:nvPicPr>
        <p:blipFill>
          <a:blip r:embed="rId3"/>
          <a:stretch>
            <a:fillRect/>
          </a:stretch>
        </p:blipFill>
        <p:spPr>
          <a:xfrm>
            <a:off x="32518" y="2225298"/>
            <a:ext cx="802115" cy="802115"/>
          </a:xfrm>
          <a:prstGeom prst="rect">
            <a:avLst/>
          </a:prstGeom>
        </p:spPr>
      </p:pic>
      <p:sp>
        <p:nvSpPr>
          <p:cNvPr id="6" name="TextBox 5">
            <a:extLst>
              <a:ext uri="{FF2B5EF4-FFF2-40B4-BE49-F238E27FC236}">
                <a16:creationId xmlns:a16="http://schemas.microsoft.com/office/drawing/2014/main" id="{BAD88A21-5EDE-D741-9C22-6A44FC92258F}"/>
              </a:ext>
            </a:extLst>
          </p:cNvPr>
          <p:cNvSpPr txBox="1"/>
          <p:nvPr/>
        </p:nvSpPr>
        <p:spPr>
          <a:xfrm>
            <a:off x="76200" y="311493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7" name="Straight Connector 6">
            <a:extLst>
              <a:ext uri="{FF2B5EF4-FFF2-40B4-BE49-F238E27FC236}">
                <a16:creationId xmlns:a16="http://schemas.microsoft.com/office/drawing/2014/main" id="{FE520F57-6B01-0044-A041-35C6F5E5DC33}"/>
              </a:ext>
            </a:extLst>
          </p:cNvPr>
          <p:cNvCxnSpPr/>
          <p:nvPr/>
        </p:nvCxnSpPr>
        <p:spPr>
          <a:xfrm>
            <a:off x="1450025" y="2213970"/>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4"/>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4134208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a:xfrm>
            <a:off x="172570" y="1121"/>
            <a:ext cx="8819030" cy="443198"/>
          </a:xfrm>
        </p:spPr>
        <p:txBody>
          <a:bodyPr/>
          <a:lstStyle/>
          <a:p>
            <a:r>
              <a:rPr lang="en-US" dirty="0"/>
              <a:t>Module II – DBMS Architecture and Implementation</a:t>
            </a:r>
          </a:p>
        </p:txBody>
      </p:sp>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1" name="Picture 10">
            <a:extLst>
              <a:ext uri="{FF2B5EF4-FFF2-40B4-BE49-F238E27FC236}">
                <a16:creationId xmlns:a16="http://schemas.microsoft.com/office/drawing/2014/main" id="{128E0CF9-8690-C840-B786-52253813FF33}"/>
              </a:ext>
            </a:extLst>
          </p:cNvPr>
          <p:cNvPicPr>
            <a:picLocks noChangeAspect="1"/>
          </p:cNvPicPr>
          <p:nvPr/>
        </p:nvPicPr>
        <p:blipFill>
          <a:blip r:embed="rId6"/>
          <a:stretch>
            <a:fillRect/>
          </a:stretch>
        </p:blipFill>
        <p:spPr>
          <a:xfrm>
            <a:off x="139865" y="474242"/>
            <a:ext cx="802115" cy="802115"/>
          </a:xfrm>
          <a:prstGeom prst="rect">
            <a:avLst/>
          </a:prstGeom>
        </p:spPr>
      </p:pic>
      <p:sp>
        <p:nvSpPr>
          <p:cNvPr id="12" name="Left Brace 11">
            <a:extLst>
              <a:ext uri="{FF2B5EF4-FFF2-40B4-BE49-F238E27FC236}">
                <a16:creationId xmlns:a16="http://schemas.microsoft.com/office/drawing/2014/main" id="{A6967C67-63ED-C14A-93C8-CC029FDC3E9B}"/>
              </a:ext>
            </a:extLst>
          </p:cNvPr>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8927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(F22): Lecture 9 - No SQL 1, Module II 1</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a:t>
            </a:r>
          </a:p>
        </p:txBody>
      </p:sp>
      <p:sp>
        <p:nvSpPr>
          <p:cNvPr id="13314" name="Rectangle 3"/>
          <p:cNvSpPr>
            <a:spLocks noGrp="1" noChangeArrowheads="1"/>
          </p:cNvSpPr>
          <p:nvPr>
            <p:ph idx="1"/>
          </p:nvPr>
        </p:nvSpPr>
        <p:spPr>
          <a:xfrm>
            <a:off x="1948649" y="1388496"/>
            <a:ext cx="5486399" cy="2991480"/>
          </a:xfrm>
        </p:spPr>
        <p:txBody>
          <a:bodyPr/>
          <a:lstStyle/>
          <a:p>
            <a:r>
              <a:rPr lang="en-US" altLang="en-US" dirty="0"/>
              <a:t>Data redundancy and inconsistency: data is stored  in multiple file formats resulting induplication of information in different files</a:t>
            </a:r>
          </a:p>
          <a:p>
            <a:r>
              <a:rPr lang="en-US" altLang="en-US" dirty="0"/>
              <a:t>Difficulty in accessing data </a:t>
            </a:r>
          </a:p>
          <a:p>
            <a:pPr lvl="1"/>
            <a:r>
              <a:rPr lang="en-US" altLang="en-US" dirty="0"/>
              <a:t>Need to write a new program to carry out each new task</a:t>
            </a:r>
          </a:p>
          <a:p>
            <a:r>
              <a:rPr lang="en-US" altLang="en-US" dirty="0"/>
              <a:t>Data isolation </a:t>
            </a:r>
          </a:p>
          <a:p>
            <a:pPr lvl="1"/>
            <a:r>
              <a:rPr lang="en-US" altLang="en-US" dirty="0"/>
              <a:t>Multiple files and formats</a:t>
            </a:r>
          </a:p>
          <a:p>
            <a:r>
              <a:rPr lang="en-US" altLang="en-US" dirty="0"/>
              <a:t>Integrity problems</a:t>
            </a:r>
          </a:p>
          <a:p>
            <a:pPr lvl="1"/>
            <a:r>
              <a:rPr lang="en-US" altLang="en-US" dirty="0"/>
              <a:t>Integrity constraints  (e.g., account balance &gt; 0) become </a:t>
            </a:r>
            <a:r>
              <a:rPr lang="ja-JP" altLang="en-US" dirty="0"/>
              <a:t>“</a:t>
            </a:r>
            <a:r>
              <a:rPr lang="en-US" altLang="ja-JP" dirty="0"/>
              <a:t>buried</a:t>
            </a:r>
            <a:r>
              <a:rPr lang="ja-JP" altLang="en-US" dirty="0"/>
              <a:t>”</a:t>
            </a:r>
            <a:r>
              <a:rPr lang="en-US" altLang="ja-JP" dirty="0"/>
              <a:t> in program code rather than being stated explicitly</a:t>
            </a:r>
          </a:p>
          <a:p>
            <a:pPr lvl="1"/>
            <a:r>
              <a:rPr lang="en-US" altLang="en-US" dirty="0"/>
              <a:t>Hard to add new constraints or change existing ones</a:t>
            </a:r>
          </a:p>
        </p:txBody>
      </p:sp>
      <p:sp>
        <p:nvSpPr>
          <p:cNvPr id="4" name="TextBox 3"/>
          <p:cNvSpPr txBox="1"/>
          <p:nvPr/>
        </p:nvSpPr>
        <p:spPr>
          <a:xfrm>
            <a:off x="1719262" y="856689"/>
            <a:ext cx="5715785" cy="484748"/>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a:ea typeface="MS PGothic" panose="020B0600070205080204" pitchFamily="34" charset="-128"/>
                <a:cs typeface="ＭＳ Ｐゴシック" charset="0"/>
              </a:rPr>
              <a:t>In the early days, database applications were built directly on top of file systems, which leads to:</a:t>
            </a:r>
          </a:p>
        </p:txBody>
      </p:sp>
    </p:spTree>
    <p:extLst>
      <p:ext uri="{BB962C8B-B14F-4D97-AF65-F5344CB8AC3E}">
        <p14:creationId xmlns:p14="http://schemas.microsoft.com/office/powerpoint/2010/main" val="3403376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 (Cont.)</a:t>
            </a:r>
          </a:p>
        </p:txBody>
      </p:sp>
      <p:sp>
        <p:nvSpPr>
          <p:cNvPr id="15362" name="Rectangle 3"/>
          <p:cNvSpPr>
            <a:spLocks noGrp="1" noChangeArrowheads="1"/>
          </p:cNvSpPr>
          <p:nvPr>
            <p:ph idx="1"/>
          </p:nvPr>
        </p:nvSpPr>
        <p:spPr>
          <a:xfrm>
            <a:off x="1700879" y="590550"/>
            <a:ext cx="5742242" cy="2992705"/>
          </a:xfrm>
        </p:spPr>
        <p:txBody>
          <a:bodyPr/>
          <a:lstStyle/>
          <a:p>
            <a:r>
              <a:rPr lang="en-US" altLang="en-US" dirty="0"/>
              <a:t>Atomicity of updates</a:t>
            </a:r>
          </a:p>
          <a:p>
            <a:pPr lvl="1"/>
            <a:r>
              <a:rPr lang="en-US" altLang="en-US" dirty="0"/>
              <a:t>Failures may leave database in an inconsistent state with partial updates carried out</a:t>
            </a:r>
          </a:p>
          <a:p>
            <a:pPr lvl="1"/>
            <a:r>
              <a:rPr lang="en-US" altLang="en-US" dirty="0"/>
              <a:t>Example: Transfer of funds from one account to another should either complete or not happen at all</a:t>
            </a:r>
          </a:p>
          <a:p>
            <a:r>
              <a:rPr lang="en-US" altLang="en-US" dirty="0"/>
              <a:t>Concurrent access by multiple users</a:t>
            </a:r>
          </a:p>
          <a:p>
            <a:pPr lvl="1"/>
            <a:r>
              <a:rPr lang="en-US" altLang="en-US" dirty="0"/>
              <a:t>Concurrent access needed for performance</a:t>
            </a:r>
          </a:p>
          <a:p>
            <a:pPr lvl="1"/>
            <a:r>
              <a:rPr lang="en-US" altLang="en-US" dirty="0"/>
              <a:t>Uncontrolled concurrent accesses can lead to inconsistencies</a:t>
            </a:r>
          </a:p>
          <a:p>
            <a:pPr lvl="2"/>
            <a:r>
              <a:rPr lang="en-US" altLang="en-US" dirty="0"/>
              <a:t>Ex: Two people reading a balance (say 100) and updating it by withdrawing money (say 50 each) at the same time</a:t>
            </a:r>
          </a:p>
          <a:p>
            <a:r>
              <a:rPr lang="en-US" altLang="en-US" dirty="0"/>
              <a:t>Security problems</a:t>
            </a:r>
          </a:p>
          <a:p>
            <a:pPr lvl="1"/>
            <a:r>
              <a:rPr lang="en-US" altLang="en-US" dirty="0"/>
              <a:t>Hard to provide user access to some, but not all, data</a:t>
            </a:r>
          </a:p>
          <a:p>
            <a:pPr marL="342900" lvl="1" indent="0">
              <a:buNone/>
            </a:pPr>
            <a:endParaRPr lang="en-US" altLang="en-US" dirty="0"/>
          </a:p>
          <a:p>
            <a:pPr>
              <a:buNone/>
            </a:pPr>
            <a:r>
              <a:rPr lang="en-US" altLang="en-US" b="1" dirty="0">
                <a:solidFill>
                  <a:srgbClr val="002060"/>
                </a:solidFill>
              </a:rPr>
              <a:t>    Database systems offer solutions to all the above problems</a:t>
            </a:r>
          </a:p>
        </p:txBody>
      </p:sp>
      <p:sp>
        <p:nvSpPr>
          <p:cNvPr id="2" name="TextBox 1">
            <a:extLst>
              <a:ext uri="{FF2B5EF4-FFF2-40B4-BE49-F238E27FC236}">
                <a16:creationId xmlns:a16="http://schemas.microsoft.com/office/drawing/2014/main" id="{3E0F4C28-EA73-3549-A75D-9E9F0A19B0EA}"/>
              </a:ext>
            </a:extLst>
          </p:cNvPr>
          <p:cNvSpPr txBox="1"/>
          <p:nvPr/>
        </p:nvSpPr>
        <p:spPr>
          <a:xfrm>
            <a:off x="304800" y="4095750"/>
            <a:ext cx="8190832"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Module I, we explored how users interact with the (some) of the functions through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DDL and DML. In module II, we will explore </a:t>
            </a:r>
            <a:r>
              <a:rPr kumimoji="0" 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how</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DBMS implement the capabilities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“under the covers.” </a:t>
            </a:r>
          </a:p>
        </p:txBody>
      </p:sp>
    </p:spTree>
    <p:extLst>
      <p:ext uri="{BB962C8B-B14F-4D97-AF65-F5344CB8AC3E}">
        <p14:creationId xmlns:p14="http://schemas.microsoft.com/office/powerpoint/2010/main" val="1005301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59AC-B697-874F-869C-666F48527048}"/>
              </a:ext>
            </a:extLst>
          </p:cNvPr>
          <p:cNvSpPr>
            <a:spLocks noGrp="1"/>
          </p:cNvSpPr>
          <p:nvPr>
            <p:ph type="title"/>
          </p:nvPr>
        </p:nvSpPr>
        <p:spPr/>
        <p:txBody>
          <a:bodyPr/>
          <a:lstStyle/>
          <a:p>
            <a:r>
              <a:rPr lang="en-US" dirty="0"/>
              <a:t>DBMS Arch.</a:t>
            </a:r>
          </a:p>
        </p:txBody>
      </p:sp>
      <p:pic>
        <p:nvPicPr>
          <p:cNvPr id="4" name="Picture 3">
            <a:extLst>
              <a:ext uri="{FF2B5EF4-FFF2-40B4-BE49-F238E27FC236}">
                <a16:creationId xmlns:a16="http://schemas.microsoft.com/office/drawing/2014/main" id="{9668ECDD-9CA6-684B-9B0A-35DB4797E179}"/>
              </a:ext>
            </a:extLst>
          </p:cNvPr>
          <p:cNvPicPr>
            <a:picLocks noChangeAspect="1"/>
          </p:cNvPicPr>
          <p:nvPr/>
        </p:nvPicPr>
        <p:blipFill>
          <a:blip r:embed="rId2"/>
          <a:stretch>
            <a:fillRect/>
          </a:stretch>
        </p:blipFill>
        <p:spPr>
          <a:xfrm>
            <a:off x="258216" y="484118"/>
            <a:ext cx="4004144" cy="4163430"/>
          </a:xfrm>
          <a:prstGeom prst="rect">
            <a:avLst/>
          </a:prstGeom>
        </p:spPr>
      </p:pic>
      <p:pic>
        <p:nvPicPr>
          <p:cNvPr id="5" name="Picture 4">
            <a:extLst>
              <a:ext uri="{FF2B5EF4-FFF2-40B4-BE49-F238E27FC236}">
                <a16:creationId xmlns:a16="http://schemas.microsoft.com/office/drawing/2014/main" id="{69883D4D-14F1-C44E-A93B-9FC03ECB939F}"/>
              </a:ext>
            </a:extLst>
          </p:cNvPr>
          <p:cNvPicPr>
            <a:picLocks noChangeAspect="1"/>
          </p:cNvPicPr>
          <p:nvPr/>
        </p:nvPicPr>
        <p:blipFill>
          <a:blip r:embed="rId3"/>
          <a:stretch>
            <a:fillRect/>
          </a:stretch>
        </p:blipFill>
        <p:spPr>
          <a:xfrm>
            <a:off x="4256397" y="45642"/>
            <a:ext cx="4295441" cy="4624085"/>
          </a:xfrm>
          <a:prstGeom prst="rect">
            <a:avLst/>
          </a:prstGeom>
        </p:spPr>
      </p:pic>
    </p:spTree>
    <p:extLst>
      <p:ext uri="{BB962C8B-B14F-4D97-AF65-F5344CB8AC3E}">
        <p14:creationId xmlns:p14="http://schemas.microsoft.com/office/powerpoint/2010/main" val="1437636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Access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p:nvPr/>
        </p:nvSpPr>
        <p:spPr>
          <a:xfrm>
            <a:off x="4253534" y="2691334"/>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Disks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Input/Output</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 (IO)</a:t>
            </a:r>
          </a:p>
        </p:txBody>
      </p:sp>
      <p:sp>
        <p:nvSpPr>
          <p:cNvPr id="10" name="TextBox 11">
            <a:extLst>
              <a:ext uri="{FF2B5EF4-FFF2-40B4-BE49-F238E27FC236}">
                <a16:creationId xmlns:a16="http://schemas.microsoft.com/office/drawing/2014/main" id="{33869F39-7EA9-7D44-882A-06A4334E1619}"/>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(F22): Lecture 9 - No SQL 1, Module II 1</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418035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9B8DD-6C91-BA4E-93F7-3A64733C7C94}"/>
              </a:ext>
            </a:extLst>
          </p:cNvPr>
          <p:cNvSpPr>
            <a:spLocks noGrp="1"/>
          </p:cNvSpPr>
          <p:nvPr>
            <p:ph type="title"/>
          </p:nvPr>
        </p:nvSpPr>
        <p:spPr/>
        <p:txBody>
          <a:bodyPr/>
          <a:lstStyle/>
          <a:p>
            <a:r>
              <a:rPr lang="en-US" dirty="0"/>
              <a:t>Disks as Far as the Eye can See</a:t>
            </a:r>
          </a:p>
        </p:txBody>
      </p:sp>
      <p:pic>
        <p:nvPicPr>
          <p:cNvPr id="4" name="Picture 3">
            <a:extLst>
              <a:ext uri="{FF2B5EF4-FFF2-40B4-BE49-F238E27FC236}">
                <a16:creationId xmlns:a16="http://schemas.microsoft.com/office/drawing/2014/main" id="{994C7614-EE51-6E4E-9E64-9AEDABC2530D}"/>
              </a:ext>
            </a:extLst>
          </p:cNvPr>
          <p:cNvPicPr>
            <a:picLocks noChangeAspect="1"/>
          </p:cNvPicPr>
          <p:nvPr/>
        </p:nvPicPr>
        <p:blipFill>
          <a:blip r:embed="rId2"/>
          <a:stretch>
            <a:fillRect/>
          </a:stretch>
        </p:blipFill>
        <p:spPr>
          <a:xfrm>
            <a:off x="228600" y="590550"/>
            <a:ext cx="8049390" cy="3911691"/>
          </a:xfrm>
          <a:prstGeom prst="rect">
            <a:avLst/>
          </a:prstGeom>
        </p:spPr>
      </p:pic>
    </p:spTree>
    <p:extLst>
      <p:ext uri="{BB962C8B-B14F-4D97-AF65-F5344CB8AC3E}">
        <p14:creationId xmlns:p14="http://schemas.microsoft.com/office/powerpoint/2010/main" val="4224279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4C5E313-37C7-406F-85DF-73D76888BBB3}"/>
              </a:ext>
            </a:extLst>
          </p:cNvPr>
          <p:cNvSpPr>
            <a:spLocks noGrp="1" noChangeArrowheads="1"/>
          </p:cNvSpPr>
          <p:nvPr>
            <p:ph type="title"/>
          </p:nvPr>
        </p:nvSpPr>
        <p:spPr>
          <a:xfrm>
            <a:off x="1659732" y="211931"/>
            <a:ext cx="6255544" cy="342900"/>
          </a:xfrm>
        </p:spPr>
        <p:txBody>
          <a:bodyPr/>
          <a:lstStyle/>
          <a:p>
            <a:pPr>
              <a:defRPr/>
            </a:pPr>
            <a:r>
              <a:rPr lang="en-US" altLang="en-US" dirty="0">
                <a:effectLst>
                  <a:outerShdw blurRad="38100" dist="38100" dir="2700000" algn="tl">
                    <a:srgbClr val="C0C0C0"/>
                  </a:outerShdw>
                </a:effectLst>
              </a:rPr>
              <a:t>Classification of Physical Storage Media</a:t>
            </a:r>
          </a:p>
        </p:txBody>
      </p:sp>
      <p:sp>
        <p:nvSpPr>
          <p:cNvPr id="9219" name="Rectangle 3">
            <a:extLst>
              <a:ext uri="{FF2B5EF4-FFF2-40B4-BE49-F238E27FC236}">
                <a16:creationId xmlns:a16="http://schemas.microsoft.com/office/drawing/2014/main" id="{758B2F7D-08DB-4ED7-9A17-6FAED6DF0C90}"/>
              </a:ext>
            </a:extLst>
          </p:cNvPr>
          <p:cNvSpPr>
            <a:spLocks noGrp="1" noChangeArrowheads="1"/>
          </p:cNvSpPr>
          <p:nvPr>
            <p:ph type="body" idx="1"/>
          </p:nvPr>
        </p:nvSpPr>
        <p:spPr>
          <a:xfrm>
            <a:off x="1721841" y="918595"/>
            <a:ext cx="5658061" cy="3345660"/>
          </a:xfrm>
        </p:spPr>
        <p:txBody>
          <a:bodyPr/>
          <a:lstStyle/>
          <a:p>
            <a:pPr>
              <a:spcAft>
                <a:spcPts val="0"/>
              </a:spcAft>
            </a:pPr>
            <a:r>
              <a:rPr lang="en-US" altLang="en-US" dirty="0"/>
              <a:t>Can differentiate storage into:</a:t>
            </a:r>
          </a:p>
          <a:p>
            <a:pPr lvl="1">
              <a:spcAft>
                <a:spcPts val="0"/>
              </a:spcAft>
            </a:pPr>
            <a:r>
              <a:rPr lang="en-US" altLang="en-US" b="1" dirty="0">
                <a:solidFill>
                  <a:srgbClr val="002060"/>
                </a:solidFill>
              </a:rPr>
              <a:t>volatile storage</a:t>
            </a:r>
            <a:r>
              <a:rPr lang="en-US" altLang="en-US" b="1" dirty="0"/>
              <a:t>: </a:t>
            </a:r>
            <a:r>
              <a:rPr lang="en-US" altLang="en-US" dirty="0"/>
              <a:t>loses contents when power is switched off</a:t>
            </a:r>
          </a:p>
          <a:p>
            <a:pPr lvl="1">
              <a:spcAft>
                <a:spcPts val="0"/>
              </a:spcAft>
            </a:pPr>
            <a:r>
              <a:rPr lang="en-US" altLang="en-US" b="1" dirty="0">
                <a:solidFill>
                  <a:srgbClr val="002060"/>
                </a:solidFill>
              </a:rPr>
              <a:t>non-volatile storage</a:t>
            </a:r>
            <a:r>
              <a:rPr lang="en-US" altLang="en-US" dirty="0"/>
              <a:t>: </a:t>
            </a:r>
          </a:p>
          <a:p>
            <a:pPr lvl="2">
              <a:spcAft>
                <a:spcPts val="0"/>
              </a:spcAft>
            </a:pPr>
            <a:r>
              <a:rPr lang="en-US" altLang="en-US" dirty="0"/>
              <a:t>Contents persist even when power is switched off. </a:t>
            </a:r>
          </a:p>
          <a:p>
            <a:pPr lvl="2">
              <a:spcAft>
                <a:spcPts val="0"/>
              </a:spcAft>
            </a:pPr>
            <a:r>
              <a:rPr lang="en-US" altLang="en-US" dirty="0"/>
              <a:t>Includes secondary and tertiary storage, as well as batter-backed up main-memory.</a:t>
            </a:r>
          </a:p>
          <a:p>
            <a:pPr>
              <a:spcAft>
                <a:spcPts val="0"/>
              </a:spcAft>
            </a:pPr>
            <a:r>
              <a:rPr lang="en-US" altLang="en-US" dirty="0"/>
              <a:t>Factors affecting choice of storage media include</a:t>
            </a:r>
          </a:p>
          <a:p>
            <a:pPr lvl="1">
              <a:spcAft>
                <a:spcPts val="0"/>
              </a:spcAft>
            </a:pPr>
            <a:r>
              <a:rPr lang="en-US" altLang="en-US" dirty="0"/>
              <a:t>Speed with which data can be accessed</a:t>
            </a:r>
          </a:p>
          <a:p>
            <a:pPr lvl="1">
              <a:spcAft>
                <a:spcPts val="0"/>
              </a:spcAft>
            </a:pPr>
            <a:r>
              <a:rPr lang="en-US" altLang="en-US" dirty="0"/>
              <a:t>Cost per unit of data</a:t>
            </a:r>
          </a:p>
          <a:p>
            <a:pPr lvl="1">
              <a:spcAft>
                <a:spcPts val="0"/>
              </a:spcAft>
            </a:pPr>
            <a:r>
              <a:rPr lang="en-US" altLang="en-US" dirty="0"/>
              <a:t>Reliability</a:t>
            </a:r>
          </a:p>
          <a:p>
            <a:pPr lvl="1"/>
            <a:endParaRPr lang="en-US" altLang="en-US" sz="1500" dirty="0"/>
          </a:p>
        </p:txBody>
      </p:sp>
    </p:spTree>
    <p:extLst>
      <p:ext uri="{BB962C8B-B14F-4D97-AF65-F5344CB8AC3E}">
        <p14:creationId xmlns:p14="http://schemas.microsoft.com/office/powerpoint/2010/main" val="2023016289"/>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ECFA860A-EB9E-4870-A0C4-E14881104904}"/>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a:t>
            </a:r>
          </a:p>
        </p:txBody>
      </p:sp>
      <p:pic>
        <p:nvPicPr>
          <p:cNvPr id="4" name="Content Placeholder 3">
            <a:extLst>
              <a:ext uri="{FF2B5EF4-FFF2-40B4-BE49-F238E27FC236}">
                <a16:creationId xmlns:a16="http://schemas.microsoft.com/office/drawing/2014/main" id="{5A9ED51D-3D95-4D13-A964-B4D4833DA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9400" y="1581150"/>
            <a:ext cx="3892595" cy="3315914"/>
          </a:xfrm>
          <a:prstGeom prst="rect">
            <a:avLst/>
          </a:prstGeom>
        </p:spPr>
      </p:pic>
      <p:sp>
        <p:nvSpPr>
          <p:cNvPr id="2" name="Rounded Rectangle 1">
            <a:extLst>
              <a:ext uri="{FF2B5EF4-FFF2-40B4-BE49-F238E27FC236}">
                <a16:creationId xmlns:a16="http://schemas.microsoft.com/office/drawing/2014/main" id="{20B790FE-A1FA-0B41-B2F9-EA859642897B}"/>
              </a:ext>
            </a:extLst>
          </p:cNvPr>
          <p:cNvSpPr/>
          <p:nvPr/>
        </p:nvSpPr>
        <p:spPr bwMode="auto">
          <a:xfrm>
            <a:off x="4198250" y="804305"/>
            <a:ext cx="1066800" cy="35004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CPU</a:t>
            </a:r>
          </a:p>
        </p:txBody>
      </p:sp>
      <p:cxnSp>
        <p:nvCxnSpPr>
          <p:cNvPr id="5" name="Straight Arrow Connector 4">
            <a:extLst>
              <a:ext uri="{FF2B5EF4-FFF2-40B4-BE49-F238E27FC236}">
                <a16:creationId xmlns:a16="http://schemas.microsoft.com/office/drawing/2014/main" id="{99EFE856-D391-8540-AC3D-48B68A82A938}"/>
              </a:ext>
            </a:extLst>
          </p:cNvPr>
          <p:cNvCxnSpPr>
            <a:cxnSpLocks/>
          </p:cNvCxnSpPr>
          <p:nvPr/>
        </p:nvCxnSpPr>
        <p:spPr bwMode="auto">
          <a:xfrm>
            <a:off x="4731650" y="1162050"/>
            <a:ext cx="0" cy="419100"/>
          </a:xfrm>
          <a:prstGeom prst="straightConnector1">
            <a:avLst/>
          </a:prstGeom>
          <a:solidFill>
            <a:schemeClr val="accent1"/>
          </a:solidFill>
          <a:ln w="9525" cap="flat" cmpd="sng" algn="ctr">
            <a:solidFill>
              <a:schemeClr val="tx1"/>
            </a:solidFill>
            <a:prstDash val="solid"/>
            <a:round/>
            <a:headEnd type="triangle"/>
            <a:tailEnd type="triangle"/>
          </a:ln>
          <a:effectLst/>
        </p:spPr>
      </p:cxnSp>
    </p:spTree>
    <p:extLst>
      <p:ext uri="{BB962C8B-B14F-4D97-AF65-F5344CB8AC3E}">
        <p14:creationId xmlns:p14="http://schemas.microsoft.com/office/powerpoint/2010/main" val="961640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675" y="690676"/>
            <a:ext cx="6249707" cy="3938891"/>
          </a:xfrm>
          <a:prstGeom prst="rect">
            <a:avLst/>
          </a:prstGeom>
        </p:spPr>
      </p:pic>
      <p:sp>
        <p:nvSpPr>
          <p:cNvPr id="5" name="TextBox 4"/>
          <p:cNvSpPr txBox="1"/>
          <p:nvPr/>
        </p:nvSpPr>
        <p:spPr>
          <a:xfrm>
            <a:off x="5628982" y="787585"/>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Slower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Cheaper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Unlimited</a:t>
            </a:r>
          </a:p>
        </p:txBody>
      </p:sp>
      <p:sp>
        <p:nvSpPr>
          <p:cNvPr id="6" name="TextBox 5"/>
          <p:cNvSpPr txBox="1"/>
          <p:nvPr/>
        </p:nvSpPr>
        <p:spPr>
          <a:xfrm>
            <a:off x="5659936" y="3249346"/>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Faster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More expensive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Limited</a:t>
            </a:r>
          </a:p>
        </p:txBody>
      </p:sp>
      <p:sp>
        <p:nvSpPr>
          <p:cNvPr id="7" name="Rectangle 7">
            <a:extLst>
              <a:ext uri="{FF2B5EF4-FFF2-40B4-BE49-F238E27FC236}">
                <a16:creationId xmlns:a16="http://schemas.microsoft.com/office/drawing/2014/main" id="{EE3C6B98-4A7E-1D48-8BDB-A67DBC5A8B04}"/>
              </a:ext>
            </a:extLst>
          </p:cNvPr>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a:t>
            </a:r>
          </a:p>
        </p:txBody>
      </p:sp>
    </p:spTree>
    <p:extLst>
      <p:ext uri="{BB962C8B-B14F-4D97-AF65-F5344CB8AC3E}">
        <p14:creationId xmlns:p14="http://schemas.microsoft.com/office/powerpoint/2010/main" val="2105659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 (Very Old Numbers – Still Directionally Valid)</a:t>
            </a:r>
          </a:p>
        </p:txBody>
      </p:sp>
      <p:pic>
        <p:nvPicPr>
          <p:cNvPr id="7" name="Picture 6"/>
          <p:cNvPicPr>
            <a:picLocks noChangeAspect="1"/>
          </p:cNvPicPr>
          <p:nvPr/>
        </p:nvPicPr>
        <p:blipFill>
          <a:blip r:embed="rId2"/>
          <a:stretch>
            <a:fillRect/>
          </a:stretch>
        </p:blipFill>
        <p:spPr>
          <a:xfrm>
            <a:off x="146838" y="689588"/>
            <a:ext cx="5394923" cy="3919956"/>
          </a:xfrm>
          <a:prstGeom prst="rect">
            <a:avLst/>
          </a:prstGeom>
        </p:spPr>
      </p:pic>
      <p:sp>
        <p:nvSpPr>
          <p:cNvPr id="9" name="TextBox 8"/>
          <p:cNvSpPr txBox="1"/>
          <p:nvPr/>
        </p:nvSpPr>
        <p:spPr>
          <a:xfrm>
            <a:off x="5084561" y="590550"/>
            <a:ext cx="914400" cy="914400"/>
          </a:xfrm>
          <a:prstGeom prst="rect">
            <a:avLst/>
          </a:prstGeom>
          <a:noFill/>
        </p:spPr>
        <p:txBody>
          <a:bodyPr wrap="none" rtlCol="0">
            <a:noAutofit/>
          </a:bodyPr>
          <a:lstStyle/>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These numbers are ancient.</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Looking for more modern numbers.</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But, does give an idea of</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 general observation is that</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 goes up 10X/level.</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goes up 10x per level.</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Note: One major change is improved</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performance of SDD relative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 HDD for large data.</a:t>
            </a:r>
          </a:p>
        </p:txBody>
      </p:sp>
    </p:spTree>
    <p:extLst>
      <p:ext uri="{BB962C8B-B14F-4D97-AF65-F5344CB8AC3E}">
        <p14:creationId xmlns:p14="http://schemas.microsoft.com/office/powerpoint/2010/main" val="3445521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DBF6A-9432-5E42-B0BF-E5F9C61D3A4F}"/>
              </a:ext>
            </a:extLst>
          </p:cNvPr>
          <p:cNvSpPr>
            <a:spLocks noGrp="1"/>
          </p:cNvSpPr>
          <p:nvPr>
            <p:ph idx="1"/>
          </p:nvPr>
        </p:nvSpPr>
        <p:spPr>
          <a:xfrm>
            <a:off x="141766" y="590550"/>
            <a:ext cx="8915400" cy="3962400"/>
          </a:xfrm>
        </p:spPr>
        <p:txBody>
          <a:bodyPr/>
          <a:lstStyle/>
          <a:p>
            <a:r>
              <a:rPr lang="en-US" dirty="0"/>
              <a:t>Agenda update – Parallel coverage of</a:t>
            </a:r>
          </a:p>
          <a:p>
            <a:pPr lvl="1"/>
            <a:r>
              <a:rPr lang="en-US" dirty="0"/>
              <a:t>Module II: DBMS internal architecture and implementation.</a:t>
            </a:r>
          </a:p>
          <a:p>
            <a:pPr lvl="1"/>
            <a:r>
              <a:rPr lang="en-US" dirty="0"/>
              <a:t>Module III: NoSQL.</a:t>
            </a:r>
          </a:p>
          <a:p>
            <a:r>
              <a:rPr lang="en-US" dirty="0"/>
              <a:t>Random, niche SQL</a:t>
            </a:r>
          </a:p>
          <a:p>
            <a:r>
              <a:rPr lang="en-US" dirty="0"/>
              <a:t>Module II:</a:t>
            </a:r>
          </a:p>
          <a:p>
            <a:pPr lvl="1"/>
            <a:r>
              <a:rPr lang="en-US" dirty="0"/>
              <a:t>Overview.</a:t>
            </a:r>
          </a:p>
          <a:p>
            <a:pPr lvl="1"/>
            <a:r>
              <a:rPr lang="en-US" dirty="0"/>
              <a:t>Major subsystems summary.</a:t>
            </a:r>
          </a:p>
          <a:p>
            <a:pPr lvl="1"/>
            <a:r>
              <a:rPr lang="en-US" dirty="0"/>
              <a:t>Database disks and files.</a:t>
            </a:r>
          </a:p>
          <a:p>
            <a:r>
              <a:rPr lang="en-US" dirty="0"/>
              <a:t>Module III:</a:t>
            </a:r>
          </a:p>
          <a:p>
            <a:pPr lvl="1"/>
            <a:r>
              <a:rPr lang="en-US" dirty="0"/>
              <a:t>Overview and NoSQL concepts.</a:t>
            </a:r>
          </a:p>
          <a:p>
            <a:pPr lvl="1"/>
            <a:r>
              <a:rPr lang="en-US" dirty="0"/>
              <a:t>Graph databases and Neo4j.</a:t>
            </a:r>
          </a:p>
        </p:txBody>
      </p:sp>
      <p:sp>
        <p:nvSpPr>
          <p:cNvPr id="3" name="Title 2">
            <a:extLst>
              <a:ext uri="{FF2B5EF4-FFF2-40B4-BE49-F238E27FC236}">
                <a16:creationId xmlns:a16="http://schemas.microsoft.com/office/drawing/2014/main" id="{B55A8FB9-53B3-8642-A20B-04417FEFFBB4}"/>
              </a:ext>
            </a:extLst>
          </p:cNvPr>
          <p:cNvSpPr>
            <a:spLocks noGrp="1"/>
          </p:cNvSpPr>
          <p:nvPr>
            <p:ph type="title"/>
          </p:nvPr>
        </p:nvSpPr>
        <p:spPr/>
        <p:txBody>
          <a:bodyPr/>
          <a:lstStyle/>
          <a:p>
            <a:r>
              <a:rPr lang="en-US" dirty="0"/>
              <a:t>Today’s Contents</a:t>
            </a:r>
          </a:p>
        </p:txBody>
      </p:sp>
      <p:sp>
        <p:nvSpPr>
          <p:cNvPr id="4" name="Right Brace 3">
            <a:extLst>
              <a:ext uri="{FF2B5EF4-FFF2-40B4-BE49-F238E27FC236}">
                <a16:creationId xmlns:a16="http://schemas.microsoft.com/office/drawing/2014/main" id="{81E94D3F-5990-9F41-9F01-FB72B82805A5}"/>
              </a:ext>
            </a:extLst>
          </p:cNvPr>
          <p:cNvSpPr/>
          <p:nvPr/>
        </p:nvSpPr>
        <p:spPr>
          <a:xfrm>
            <a:off x="6463157" y="590550"/>
            <a:ext cx="914400" cy="9906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DFBA347-B15F-8B42-A467-6426160BFAE6}"/>
              </a:ext>
            </a:extLst>
          </p:cNvPr>
          <p:cNvSpPr txBox="1"/>
          <p:nvPr/>
        </p:nvSpPr>
        <p:spPr>
          <a:xfrm>
            <a:off x="4497476" y="2396758"/>
            <a:ext cx="4618476" cy="2123658"/>
          </a:xfrm>
          <a:prstGeom prst="rect">
            <a:avLst/>
          </a:prstGeom>
          <a:noFill/>
        </p:spPr>
        <p:txBody>
          <a:bodyPr wrap="square" rtlCol="0">
            <a:spAutoFit/>
          </a:bodyPr>
          <a:lstStyle/>
          <a:p>
            <a:r>
              <a:rPr lang="en-US" dirty="0"/>
              <a:t>I am going to cover module II in chunks over multiple lectures:</a:t>
            </a:r>
          </a:p>
          <a:p>
            <a:pPr marL="742950" lvl="1" indent="-285750">
              <a:buFont typeface="Arial" panose="020B0604020202020204" pitchFamily="34" charset="0"/>
              <a:buChar char="•"/>
            </a:pPr>
            <a:r>
              <a:rPr lang="en-US" sz="1600" dirty="0"/>
              <a:t>Material is on the </a:t>
            </a:r>
            <a:r>
              <a:rPr lang="en-US" sz="1600" i="1" dirty="0"/>
              <a:t>required</a:t>
            </a:r>
            <a:r>
              <a:rPr lang="en-US" sz="1600" dirty="0"/>
              <a:t> syllabus.</a:t>
            </a:r>
          </a:p>
          <a:p>
            <a:pPr marL="742950" lvl="1" indent="-285750">
              <a:buFont typeface="Arial" panose="020B0604020202020204" pitchFamily="34" charset="0"/>
              <a:buChar char="•"/>
            </a:pPr>
            <a:r>
              <a:rPr lang="en-US" sz="1600" dirty="0"/>
              <a:t>Interesting and fascinating.</a:t>
            </a:r>
          </a:p>
          <a:p>
            <a:pPr marL="742950" lvl="1" indent="-285750">
              <a:buFont typeface="Arial" panose="020B0604020202020204" pitchFamily="34" charset="0"/>
              <a:buChar char="•"/>
            </a:pPr>
            <a:r>
              <a:rPr lang="en-US" sz="1600" dirty="0"/>
              <a:t>But, No SQL is more broadly applicable</a:t>
            </a:r>
            <a:br>
              <a:rPr lang="en-US" sz="1600" dirty="0"/>
            </a:br>
            <a:r>
              <a:rPr lang="en-US" sz="1600" dirty="0"/>
              <a:t>to how students will use databases.</a:t>
            </a:r>
          </a:p>
          <a:p>
            <a:pPr marL="742950" lvl="1" indent="-285750">
              <a:buFont typeface="Arial" panose="020B0604020202020204" pitchFamily="34" charset="0"/>
              <a:buChar char="•"/>
            </a:pPr>
            <a:r>
              <a:rPr lang="en-US" sz="1600" dirty="0"/>
              <a:t>Most students find NoSQL more interesting,</a:t>
            </a:r>
            <a:br>
              <a:rPr lang="en-US" sz="1600" dirty="0"/>
            </a:br>
            <a:r>
              <a:rPr lang="en-US" sz="1600" dirty="0"/>
              <a:t>enjoyable, … …</a:t>
            </a:r>
          </a:p>
        </p:txBody>
      </p:sp>
      <p:cxnSp>
        <p:nvCxnSpPr>
          <p:cNvPr id="7" name="Straight Arrow Connector 6">
            <a:extLst>
              <a:ext uri="{FF2B5EF4-FFF2-40B4-BE49-F238E27FC236}">
                <a16:creationId xmlns:a16="http://schemas.microsoft.com/office/drawing/2014/main" id="{1AEDC2E0-F680-B24F-BAA5-4A748CA8EB51}"/>
              </a:ext>
            </a:extLst>
          </p:cNvPr>
          <p:cNvCxnSpPr>
            <a:cxnSpLocks/>
          </p:cNvCxnSpPr>
          <p:nvPr/>
        </p:nvCxnSpPr>
        <p:spPr>
          <a:xfrm flipV="1">
            <a:off x="7351461" y="1085850"/>
            <a:ext cx="0" cy="12530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8709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E51765DA-32CD-4FAC-88C5-0C159F089B1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 (Cont.)</a:t>
            </a:r>
          </a:p>
        </p:txBody>
      </p:sp>
      <p:sp>
        <p:nvSpPr>
          <p:cNvPr id="23555" name="Rectangle 3">
            <a:extLst>
              <a:ext uri="{FF2B5EF4-FFF2-40B4-BE49-F238E27FC236}">
                <a16:creationId xmlns:a16="http://schemas.microsoft.com/office/drawing/2014/main" id="{43B951A4-0246-42A0-8F9C-5A317F4DED48}"/>
              </a:ext>
            </a:extLst>
          </p:cNvPr>
          <p:cNvSpPr>
            <a:spLocks noGrp="1" noChangeArrowheads="1"/>
          </p:cNvSpPr>
          <p:nvPr>
            <p:ph idx="1"/>
          </p:nvPr>
        </p:nvSpPr>
        <p:spPr>
          <a:xfrm>
            <a:off x="1719263" y="893428"/>
            <a:ext cx="5833328" cy="3608233"/>
          </a:xfrm>
        </p:spPr>
        <p:txBody>
          <a:bodyPr/>
          <a:lstStyle/>
          <a:p>
            <a:pPr>
              <a:spcAft>
                <a:spcPts val="0"/>
              </a:spcAft>
            </a:pPr>
            <a:r>
              <a:rPr lang="en-US" altLang="en-US" b="1" dirty="0">
                <a:solidFill>
                  <a:srgbClr val="002060"/>
                </a:solidFill>
              </a:rPr>
              <a:t>primary storage</a:t>
            </a:r>
            <a:r>
              <a:rPr lang="en-US" altLang="en-US" b="1" dirty="0"/>
              <a:t>: </a:t>
            </a:r>
            <a:r>
              <a:rPr lang="en-US" altLang="en-US" dirty="0"/>
              <a:t>Fastest media but volatile (cache, main memory).</a:t>
            </a:r>
          </a:p>
          <a:p>
            <a:pPr>
              <a:spcAft>
                <a:spcPts val="0"/>
              </a:spcAft>
            </a:pPr>
            <a:r>
              <a:rPr lang="en-US" altLang="en-US" b="1" dirty="0">
                <a:solidFill>
                  <a:srgbClr val="002060"/>
                </a:solidFill>
              </a:rPr>
              <a:t>secondary storage</a:t>
            </a:r>
            <a:r>
              <a:rPr lang="en-US" altLang="en-US" b="1" dirty="0"/>
              <a:t>:</a:t>
            </a:r>
            <a:r>
              <a:rPr lang="en-US" altLang="en-US" dirty="0"/>
              <a:t> next level in hierarchy, non-volatile, moderately fast access time</a:t>
            </a:r>
          </a:p>
          <a:p>
            <a:pPr lvl="1">
              <a:spcAft>
                <a:spcPts val="0"/>
              </a:spcAft>
            </a:pPr>
            <a:r>
              <a:rPr lang="en-US" altLang="en-US" dirty="0"/>
              <a:t>Also called </a:t>
            </a:r>
            <a:r>
              <a:rPr lang="en-US" altLang="en-US" b="1" dirty="0">
                <a:solidFill>
                  <a:srgbClr val="002060"/>
                </a:solidFill>
              </a:rPr>
              <a:t>on-line storage </a:t>
            </a:r>
            <a:endParaRPr lang="en-US" altLang="en-US" dirty="0">
              <a:solidFill>
                <a:srgbClr val="002060"/>
              </a:solidFill>
            </a:endParaRPr>
          </a:p>
          <a:p>
            <a:pPr lvl="1">
              <a:spcAft>
                <a:spcPts val="0"/>
              </a:spcAft>
            </a:pPr>
            <a:r>
              <a:rPr lang="en-US" altLang="en-US"/>
              <a:t>E.g., </a:t>
            </a:r>
            <a:r>
              <a:rPr lang="en-US" altLang="en-US" dirty="0"/>
              <a:t>flash memory, magnetic disks</a:t>
            </a:r>
          </a:p>
          <a:p>
            <a:pPr>
              <a:spcAft>
                <a:spcPts val="0"/>
              </a:spcAft>
            </a:pPr>
            <a:r>
              <a:rPr lang="en-US" altLang="en-US" b="1" dirty="0">
                <a:solidFill>
                  <a:srgbClr val="002060"/>
                </a:solidFill>
              </a:rPr>
              <a:t>tertiary storage</a:t>
            </a:r>
            <a:r>
              <a:rPr lang="en-US" altLang="en-US" b="1" dirty="0"/>
              <a:t>:</a:t>
            </a:r>
            <a:r>
              <a:rPr lang="en-US" altLang="en-US" dirty="0"/>
              <a:t> lowest level in hierarchy, non-volatile, slow access time</a:t>
            </a:r>
          </a:p>
          <a:p>
            <a:pPr lvl="1">
              <a:spcAft>
                <a:spcPts val="0"/>
              </a:spcAft>
            </a:pPr>
            <a:r>
              <a:rPr lang="en-US" altLang="en-US" dirty="0"/>
              <a:t>also called </a:t>
            </a:r>
            <a:r>
              <a:rPr lang="en-US" altLang="en-US" b="1" dirty="0">
                <a:solidFill>
                  <a:srgbClr val="002060"/>
                </a:solidFill>
              </a:rPr>
              <a:t>off-line storage </a:t>
            </a:r>
            <a:r>
              <a:rPr lang="en-US" altLang="en-US" dirty="0">
                <a:solidFill>
                  <a:schemeClr val="tx1">
                    <a:lumMod val="95000"/>
                    <a:lumOff val="5000"/>
                  </a:schemeClr>
                </a:solidFill>
              </a:rPr>
              <a:t>and used for</a:t>
            </a:r>
            <a:r>
              <a:rPr lang="en-US" altLang="en-US" b="1" dirty="0">
                <a:solidFill>
                  <a:srgbClr val="002060"/>
                </a:solidFill>
              </a:rPr>
              <a:t> archival storage</a:t>
            </a:r>
            <a:r>
              <a:rPr lang="en-US" altLang="en-US" dirty="0">
                <a:solidFill>
                  <a:srgbClr val="002060"/>
                </a:solidFill>
              </a:rPr>
              <a:t> </a:t>
            </a:r>
          </a:p>
          <a:p>
            <a:pPr lvl="1">
              <a:spcAft>
                <a:spcPts val="0"/>
              </a:spcAft>
            </a:pPr>
            <a:r>
              <a:rPr lang="en-US" altLang="en-US" dirty="0"/>
              <a:t>e.g., magnetic tape, optical storage</a:t>
            </a:r>
          </a:p>
          <a:p>
            <a:pPr lvl="1">
              <a:spcAft>
                <a:spcPts val="0"/>
              </a:spcAft>
            </a:pPr>
            <a:r>
              <a:rPr lang="en-US" altLang="en-US" dirty="0"/>
              <a:t>Magnetic tape</a:t>
            </a:r>
            <a:endParaRPr lang="en-US" altLang="en-US" b="1" dirty="0"/>
          </a:p>
          <a:p>
            <a:pPr lvl="2">
              <a:spcAft>
                <a:spcPts val="0"/>
              </a:spcAft>
            </a:pPr>
            <a:r>
              <a:rPr lang="en-US" altLang="en-US" b="1" dirty="0"/>
              <a:t> </a:t>
            </a:r>
            <a:r>
              <a:rPr lang="en-US" altLang="en-US" dirty="0"/>
              <a:t>Sequential access, 1 to 12 TB capacity</a:t>
            </a:r>
          </a:p>
          <a:p>
            <a:pPr lvl="2">
              <a:spcAft>
                <a:spcPts val="0"/>
              </a:spcAft>
            </a:pPr>
            <a:r>
              <a:rPr lang="en-US" altLang="en-US" dirty="0"/>
              <a:t>A few drives with many tapes</a:t>
            </a:r>
          </a:p>
          <a:p>
            <a:pPr lvl="2">
              <a:spcAft>
                <a:spcPts val="0"/>
              </a:spcAft>
            </a:pPr>
            <a:r>
              <a:rPr lang="en-US" altLang="en-US" dirty="0"/>
              <a:t>Juke boxes with petabytes (1000’s of TB) of storage</a:t>
            </a:r>
          </a:p>
        </p:txBody>
      </p:sp>
    </p:spTree>
    <p:extLst>
      <p:ext uri="{BB962C8B-B14F-4D97-AF65-F5344CB8AC3E}">
        <p14:creationId xmlns:p14="http://schemas.microsoft.com/office/powerpoint/2010/main" val="3140765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583970"/>
            <a:ext cx="5912304" cy="3921828"/>
          </a:xfrm>
          <a:prstGeom prst="rect">
            <a:avLst/>
          </a:prstGeom>
        </p:spPr>
      </p:pic>
      <p:sp>
        <p:nvSpPr>
          <p:cNvPr id="4" name="Curved Right Arrow 3"/>
          <p:cNvSpPr/>
          <p:nvPr/>
        </p:nvSpPr>
        <p:spPr>
          <a:xfrm>
            <a:off x="2819400" y="631123"/>
            <a:ext cx="1930400" cy="2446866"/>
          </a:xfrm>
          <a:prstGeom prst="curved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Left-Right Arrow 5"/>
          <p:cNvSpPr/>
          <p:nvPr/>
        </p:nvSpPr>
        <p:spPr>
          <a:xfrm>
            <a:off x="3345619" y="1854556"/>
            <a:ext cx="1759781" cy="262466"/>
          </a:xfrm>
          <a:prstGeom prst="left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Hard Disk Drive</a:t>
            </a:r>
          </a:p>
        </p:txBody>
      </p:sp>
    </p:spTree>
    <p:extLst>
      <p:ext uri="{BB962C8B-B14F-4D97-AF65-F5344CB8AC3E}">
        <p14:creationId xmlns:p14="http://schemas.microsoft.com/office/powerpoint/2010/main" val="991604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54" y="9026"/>
            <a:ext cx="6203496" cy="387798"/>
          </a:xfrm>
        </p:spPr>
        <p:txBody>
          <a:bodyPr/>
          <a:lstStyle/>
          <a:p>
            <a:pPr algn="l"/>
            <a:r>
              <a:rPr lang="en-US" dirty="0">
                <a:solidFill>
                  <a:schemeClr val="bg1"/>
                </a:solidFill>
              </a:rPr>
              <a:t>Disk Configuration</a:t>
            </a:r>
          </a:p>
        </p:txBody>
      </p:sp>
      <p:pic>
        <p:nvPicPr>
          <p:cNvPr id="3" name="Picture 2"/>
          <p:cNvPicPr>
            <a:picLocks noChangeAspect="1"/>
          </p:cNvPicPr>
          <p:nvPr/>
        </p:nvPicPr>
        <p:blipFill>
          <a:blip r:embed="rId2"/>
          <a:stretch>
            <a:fillRect/>
          </a:stretch>
        </p:blipFill>
        <p:spPr>
          <a:xfrm>
            <a:off x="129654" y="755452"/>
            <a:ext cx="5469072" cy="3842138"/>
          </a:xfrm>
          <a:prstGeom prst="rect">
            <a:avLst/>
          </a:prstGeom>
        </p:spPr>
      </p:pic>
      <p:pic>
        <p:nvPicPr>
          <p:cNvPr id="5" name="Picture 4"/>
          <p:cNvPicPr>
            <a:picLocks noChangeAspect="1"/>
          </p:cNvPicPr>
          <p:nvPr/>
        </p:nvPicPr>
        <p:blipFill>
          <a:blip r:embed="rId3"/>
          <a:stretch>
            <a:fillRect/>
          </a:stretch>
        </p:blipFill>
        <p:spPr>
          <a:xfrm>
            <a:off x="4541949" y="1647358"/>
            <a:ext cx="4156099" cy="2792673"/>
          </a:xfrm>
          <a:prstGeom prst="rect">
            <a:avLst/>
          </a:prstGeom>
        </p:spPr>
      </p:pic>
      <p:sp>
        <p:nvSpPr>
          <p:cNvPr id="6" name="Rectangle 5"/>
          <p:cNvSpPr/>
          <p:nvPr/>
        </p:nvSpPr>
        <p:spPr>
          <a:xfrm>
            <a:off x="4901513" y="4289813"/>
            <a:ext cx="3796535"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TextBox 6"/>
          <p:cNvSpPr txBox="1"/>
          <p:nvPr/>
        </p:nvSpPr>
        <p:spPr>
          <a:xfrm>
            <a:off x="4191000" y="48268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Components of disk I/O delay</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Seek: Move head to cylinder/track.</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Rotation: Wait for sector to get under head.</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Transfer: Move data from disk to memory. </a:t>
            </a:r>
          </a:p>
        </p:txBody>
      </p:sp>
    </p:spTree>
    <p:extLst>
      <p:ext uri="{BB962C8B-B14F-4D97-AF65-F5344CB8AC3E}">
        <p14:creationId xmlns:p14="http://schemas.microsoft.com/office/powerpoint/2010/main" val="1017028304"/>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5551" y="583970"/>
            <a:ext cx="5334000" cy="3568700"/>
          </a:xfrm>
          <a:prstGeom prst="rect">
            <a:avLst/>
          </a:prstGeom>
        </p:spPr>
      </p:pic>
      <p:sp>
        <p:nvSpPr>
          <p:cNvPr id="3" name="Rectangle 2"/>
          <p:cNvSpPr/>
          <p:nvPr/>
        </p:nvSpPr>
        <p:spPr>
          <a:xfrm>
            <a:off x="2132155" y="583970"/>
            <a:ext cx="2460396" cy="3568700"/>
          </a:xfrm>
          <a:prstGeom prst="rect">
            <a:avLst/>
          </a:prstGeom>
          <a:noFill/>
          <a:ln w="5715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4" name="Rectangle 3"/>
          <p:cNvSpPr/>
          <p:nvPr/>
        </p:nvSpPr>
        <p:spPr>
          <a:xfrm>
            <a:off x="4658145" y="583970"/>
            <a:ext cx="2460396" cy="3568700"/>
          </a:xfrm>
          <a:prstGeom prst="rect">
            <a:avLst/>
          </a:prstGeom>
          <a:noFill/>
          <a:ln w="5715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TextBox 4"/>
          <p:cNvSpPr txBox="1"/>
          <p:nvPr/>
        </p:nvSpPr>
        <p:spPr>
          <a:xfrm>
            <a:off x="425904" y="63139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Hard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Disk</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Drive</a:t>
            </a:r>
          </a:p>
        </p:txBody>
      </p:sp>
      <p:sp>
        <p:nvSpPr>
          <p:cNvPr id="6" name="TextBox 5"/>
          <p:cNvSpPr txBox="1"/>
          <p:nvPr/>
        </p:nvSpPr>
        <p:spPr>
          <a:xfrm>
            <a:off x="7582419" y="631399"/>
            <a:ext cx="914400" cy="1036848"/>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Solid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State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Drive</a:t>
            </a:r>
          </a:p>
        </p:txBody>
      </p:sp>
      <p:sp>
        <p:nvSpPr>
          <p:cNvPr id="7" name="Title 1"/>
          <p:cNvSpPr txBox="1">
            <a:spLocks/>
          </p:cNvSpPr>
          <p:nvPr/>
        </p:nvSpPr>
        <p:spPr>
          <a:xfrm>
            <a:off x="257693" y="0"/>
            <a:ext cx="8239126" cy="3115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ＭＳ Ｐゴシック" charset="-128"/>
                <a:cs typeface="+mj-cs"/>
              </a:rPr>
              <a:t>Hard Disk versus Solid State Disk</a:t>
            </a:r>
          </a:p>
        </p:txBody>
      </p:sp>
    </p:spTree>
    <p:extLst>
      <p:ext uri="{BB962C8B-B14F-4D97-AF65-F5344CB8AC3E}">
        <p14:creationId xmlns:p14="http://schemas.microsoft.com/office/powerpoint/2010/main" val="3510932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06C7DB5-89E7-497C-92FD-1B54E947318F}"/>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a:t>
            </a:r>
          </a:p>
        </p:txBody>
      </p:sp>
      <p:sp>
        <p:nvSpPr>
          <p:cNvPr id="43011" name="Rectangle 3">
            <a:extLst>
              <a:ext uri="{FF2B5EF4-FFF2-40B4-BE49-F238E27FC236}">
                <a16:creationId xmlns:a16="http://schemas.microsoft.com/office/drawing/2014/main" id="{CF9381D8-4256-4AB1-8E41-15DB43BE2A0E}"/>
              </a:ext>
            </a:extLst>
          </p:cNvPr>
          <p:cNvSpPr>
            <a:spLocks noGrp="1" noChangeArrowheads="1"/>
          </p:cNvSpPr>
          <p:nvPr>
            <p:ph idx="1"/>
          </p:nvPr>
        </p:nvSpPr>
        <p:spPr>
          <a:xfrm>
            <a:off x="1719263" y="913675"/>
            <a:ext cx="5734356" cy="3482479"/>
          </a:xfrm>
        </p:spPr>
        <p:txBody>
          <a:bodyPr/>
          <a:lstStyle/>
          <a:p>
            <a:pPr>
              <a:lnSpc>
                <a:spcPct val="90000"/>
              </a:lnSpc>
              <a:spcAft>
                <a:spcPts val="0"/>
              </a:spcAft>
            </a:pPr>
            <a:r>
              <a:rPr lang="en-US" altLang="en-US" dirty="0"/>
              <a:t>NOR flash vs NAND flash</a:t>
            </a:r>
          </a:p>
          <a:p>
            <a:pPr>
              <a:lnSpc>
                <a:spcPct val="90000"/>
              </a:lnSpc>
              <a:spcAft>
                <a:spcPts val="0"/>
              </a:spcAft>
            </a:pPr>
            <a:r>
              <a:rPr lang="en-US" altLang="en-US" dirty="0"/>
              <a:t>NAND flash </a:t>
            </a:r>
          </a:p>
          <a:p>
            <a:pPr lvl="1">
              <a:lnSpc>
                <a:spcPct val="90000"/>
              </a:lnSpc>
              <a:spcAft>
                <a:spcPts val="0"/>
              </a:spcAft>
            </a:pPr>
            <a:r>
              <a:rPr lang="en-US" altLang="en-US" dirty="0"/>
              <a:t>used widely for storage, cheaper than NOR flash</a:t>
            </a:r>
          </a:p>
          <a:p>
            <a:pPr lvl="1">
              <a:lnSpc>
                <a:spcPct val="90000"/>
              </a:lnSpc>
              <a:spcAft>
                <a:spcPts val="0"/>
              </a:spcAft>
            </a:pPr>
            <a:r>
              <a:rPr lang="en-US" altLang="en-US" dirty="0"/>
              <a:t>requires page-at-a-time read (page: 512 bytes to 4 KB)</a:t>
            </a:r>
          </a:p>
          <a:p>
            <a:pPr lvl="2">
              <a:spcAft>
                <a:spcPts val="0"/>
              </a:spcAft>
            </a:pPr>
            <a:r>
              <a:rPr lang="en-US" altLang="en-US" dirty="0"/>
              <a:t>20 to 100 microseconds for a page read</a:t>
            </a:r>
          </a:p>
          <a:p>
            <a:pPr lvl="2">
              <a:spcAft>
                <a:spcPts val="0"/>
              </a:spcAft>
            </a:pPr>
            <a:r>
              <a:rPr lang="en-US" altLang="en-US" dirty="0"/>
              <a:t>Not much difference between sequential and random read</a:t>
            </a:r>
          </a:p>
          <a:p>
            <a:pPr lvl="1">
              <a:spcAft>
                <a:spcPts val="0"/>
              </a:spcAft>
            </a:pPr>
            <a:r>
              <a:rPr lang="en-US" altLang="en-US" dirty="0"/>
              <a:t>Page can only be written once</a:t>
            </a:r>
          </a:p>
          <a:p>
            <a:pPr lvl="2">
              <a:spcAft>
                <a:spcPts val="0"/>
              </a:spcAft>
            </a:pPr>
            <a:r>
              <a:rPr lang="en-US" altLang="en-US" dirty="0"/>
              <a:t>Must be erased to allow rewrite</a:t>
            </a:r>
          </a:p>
          <a:p>
            <a:pPr>
              <a:spcAft>
                <a:spcPts val="0"/>
              </a:spcAft>
            </a:pPr>
            <a:r>
              <a:rPr lang="en-US" altLang="en-US" b="1" dirty="0">
                <a:solidFill>
                  <a:srgbClr val="002060"/>
                </a:solidFill>
              </a:rPr>
              <a:t>Solid state disks</a:t>
            </a:r>
            <a:r>
              <a:rPr lang="en-US" altLang="en-US" dirty="0"/>
              <a:t> </a:t>
            </a:r>
          </a:p>
          <a:p>
            <a:pPr lvl="1">
              <a:spcAft>
                <a:spcPts val="0"/>
              </a:spcAft>
            </a:pPr>
            <a:r>
              <a:rPr lang="en-US" altLang="en-US" dirty="0">
                <a:solidFill>
                  <a:srgbClr val="FF0000"/>
                </a:solidFill>
              </a:rPr>
              <a:t>Use standard block-oriented disk interfaces, but store data on multiple flash storage devices internally</a:t>
            </a:r>
          </a:p>
          <a:p>
            <a:pPr lvl="1">
              <a:spcAft>
                <a:spcPts val="0"/>
              </a:spcAft>
            </a:pPr>
            <a:r>
              <a:rPr lang="en-US" altLang="en-US" dirty="0"/>
              <a:t>Transfer rate of up to 500 MB/sec using SATA, and </a:t>
            </a:r>
            <a:br>
              <a:rPr lang="en-US" altLang="en-US" dirty="0"/>
            </a:br>
            <a:r>
              <a:rPr lang="en-US" altLang="en-US" dirty="0"/>
              <a:t>up to 3 GB/sec using </a:t>
            </a:r>
            <a:r>
              <a:rPr lang="en-US" altLang="en-US" dirty="0" err="1"/>
              <a:t>NVMe</a:t>
            </a:r>
            <a:r>
              <a:rPr lang="en-US" altLang="en-US" dirty="0"/>
              <a:t> PCIe</a:t>
            </a:r>
          </a:p>
        </p:txBody>
      </p:sp>
      <p:sp>
        <p:nvSpPr>
          <p:cNvPr id="2" name="TextBox 1">
            <a:extLst>
              <a:ext uri="{FF2B5EF4-FFF2-40B4-BE49-F238E27FC236}">
                <a16:creationId xmlns:a16="http://schemas.microsoft.com/office/drawing/2014/main" id="{A3424111-8E70-3646-BE83-ACE662499A81}"/>
              </a:ext>
            </a:extLst>
          </p:cNvPr>
          <p:cNvSpPr txBox="1"/>
          <p:nvPr/>
        </p:nvSpPr>
        <p:spPr>
          <a:xfrm>
            <a:off x="6200915" y="3933526"/>
            <a:ext cx="2644635"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Despite the radically different</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implementation, it has a</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disk oriented API.</a:t>
            </a:r>
          </a:p>
        </p:txBody>
      </p:sp>
    </p:spTree>
    <p:extLst>
      <p:ext uri="{BB962C8B-B14F-4D97-AF65-F5344CB8AC3E}">
        <p14:creationId xmlns:p14="http://schemas.microsoft.com/office/powerpoint/2010/main" val="1299452504"/>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5E97D6A-C854-F548-8666-3B8C010FFB10}"/>
              </a:ext>
            </a:extLst>
          </p:cNvPr>
          <p:cNvSpPr>
            <a:spLocks noGrp="1"/>
          </p:cNvSpPr>
          <p:nvPr>
            <p:ph idx="1"/>
          </p:nvPr>
        </p:nvSpPr>
        <p:spPr/>
        <p:txBody>
          <a:bodyPr/>
          <a:lstStyle/>
          <a:p>
            <a:r>
              <a:rPr lang="en-US" dirty="0"/>
              <a:t>Concept:</a:t>
            </a:r>
          </a:p>
          <a:p>
            <a:pPr lvl="1"/>
            <a:r>
              <a:rPr lang="en-US" dirty="0"/>
              <a:t>The </a:t>
            </a:r>
            <a:r>
              <a:rPr lang="en-US" i="1" dirty="0"/>
              <a:t>unit of transfer</a:t>
            </a:r>
            <a:r>
              <a:rPr lang="en-US" dirty="0"/>
              <a:t> from a “disk” to the computer’s memory is a “block.</a:t>
            </a:r>
            <a:br>
              <a:rPr lang="en-US" dirty="0"/>
            </a:br>
            <a:r>
              <a:rPr lang="en-US" dirty="0"/>
              <a:t>Blocks are usually relatively large, e.g. 16 KB, 32 KB, ... ...</a:t>
            </a:r>
          </a:p>
          <a:p>
            <a:pPr lvl="1"/>
            <a:r>
              <a:rPr lang="en-US" dirty="0"/>
              <a:t>A program that reads or write a single byte, requires the database engine (or file system) to read/write the entire block.</a:t>
            </a:r>
          </a:p>
          <a:p>
            <a:r>
              <a:rPr lang="en-US" dirty="0"/>
              <a:t>The address of a block in the entire space of blocks is:</a:t>
            </a:r>
          </a:p>
          <a:p>
            <a:pPr lvl="1"/>
            <a:r>
              <a:rPr lang="en-US" dirty="0"/>
              <a:t>(Device ID, Block ID)</a:t>
            </a:r>
          </a:p>
          <a:p>
            <a:pPr lvl="1"/>
            <a:r>
              <a:rPr lang="en-US" dirty="0"/>
              <a:t>Block ID is simple 0, 1, 2, ... ...</a:t>
            </a:r>
          </a:p>
          <a:p>
            <a:r>
              <a:rPr lang="en-US" dirty="0"/>
              <a:t>The disk controller and disk implementation translate the </a:t>
            </a:r>
            <a:r>
              <a:rPr lang="en-US" i="1" dirty="0"/>
              <a:t>logical block address</a:t>
            </a:r>
            <a:r>
              <a:rPr lang="en-US" dirty="0"/>
              <a:t> into the </a:t>
            </a:r>
            <a:r>
              <a:rPr lang="en-US" i="1" dirty="0"/>
              <a:t>physical address of blocks.</a:t>
            </a:r>
            <a:endParaRPr lang="en-US" dirty="0"/>
          </a:p>
          <a:p>
            <a:r>
              <a:rPr lang="en-US" dirty="0"/>
              <a:t>The physical address changes over time for various reasons, e.g.</a:t>
            </a:r>
            <a:br>
              <a:rPr lang="en-US" dirty="0"/>
            </a:br>
            <a:r>
              <a:rPr lang="en-US" dirty="0"/>
              <a:t>performance optimization, internal HW failure, etc.</a:t>
            </a:r>
          </a:p>
        </p:txBody>
      </p:sp>
      <p:sp>
        <p:nvSpPr>
          <p:cNvPr id="7" name="Title 6">
            <a:extLst>
              <a:ext uri="{FF2B5EF4-FFF2-40B4-BE49-F238E27FC236}">
                <a16:creationId xmlns:a16="http://schemas.microsoft.com/office/drawing/2014/main" id="{D24BE3EA-6F53-C749-8E07-C60803BD6170}"/>
              </a:ext>
            </a:extLst>
          </p:cNvPr>
          <p:cNvSpPr>
            <a:spLocks noGrp="1"/>
          </p:cNvSpPr>
          <p:nvPr>
            <p:ph type="title"/>
          </p:nvPr>
        </p:nvSpPr>
        <p:spPr/>
        <p:txBody>
          <a:bodyPr/>
          <a:lstStyle/>
          <a:p>
            <a:r>
              <a:rPr lang="en-US" dirty="0"/>
              <a:t>Logical Block Addressing</a:t>
            </a:r>
          </a:p>
        </p:txBody>
      </p:sp>
    </p:spTree>
    <p:extLst>
      <p:ext uri="{BB962C8B-B14F-4D97-AF65-F5344CB8AC3E}">
        <p14:creationId xmlns:p14="http://schemas.microsoft.com/office/powerpoint/2010/main" val="2219497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E2AEDF-3FFB-0A4E-901F-410CBDFC887D}"/>
              </a:ext>
            </a:extLst>
          </p:cNvPr>
          <p:cNvSpPr>
            <a:spLocks noGrp="1"/>
          </p:cNvSpPr>
          <p:nvPr>
            <p:ph type="title"/>
          </p:nvPr>
        </p:nvSpPr>
        <p:spPr/>
        <p:txBody>
          <a:bodyPr/>
          <a:lstStyle/>
          <a:p>
            <a:r>
              <a:rPr lang="en-US" dirty="0"/>
              <a:t>Logical/Physical Block Addressing</a:t>
            </a:r>
          </a:p>
        </p:txBody>
      </p:sp>
      <p:pic>
        <p:nvPicPr>
          <p:cNvPr id="4" name="Picture 3">
            <a:extLst>
              <a:ext uri="{FF2B5EF4-FFF2-40B4-BE49-F238E27FC236}">
                <a16:creationId xmlns:a16="http://schemas.microsoft.com/office/drawing/2014/main" id="{63878128-A7B0-8840-AEDC-D34A16112C63}"/>
              </a:ext>
            </a:extLst>
          </p:cNvPr>
          <p:cNvPicPr>
            <a:picLocks noChangeAspect="1"/>
          </p:cNvPicPr>
          <p:nvPr/>
        </p:nvPicPr>
        <p:blipFill>
          <a:blip r:embed="rId2"/>
          <a:stretch>
            <a:fillRect/>
          </a:stretch>
        </p:blipFill>
        <p:spPr>
          <a:xfrm>
            <a:off x="1323598" y="532384"/>
            <a:ext cx="3412437" cy="1962151"/>
          </a:xfrm>
          <a:prstGeom prst="rect">
            <a:avLst/>
          </a:prstGeom>
        </p:spPr>
      </p:pic>
      <p:pic>
        <p:nvPicPr>
          <p:cNvPr id="5" name="Picture 4">
            <a:extLst>
              <a:ext uri="{FF2B5EF4-FFF2-40B4-BE49-F238E27FC236}">
                <a16:creationId xmlns:a16="http://schemas.microsoft.com/office/drawing/2014/main" id="{81548C19-B191-9F4F-818F-A0826361DCD6}"/>
              </a:ext>
            </a:extLst>
          </p:cNvPr>
          <p:cNvPicPr>
            <a:picLocks noChangeAspect="1"/>
          </p:cNvPicPr>
          <p:nvPr/>
        </p:nvPicPr>
        <p:blipFill>
          <a:blip r:embed="rId3"/>
          <a:stretch>
            <a:fillRect/>
          </a:stretch>
        </p:blipFill>
        <p:spPr>
          <a:xfrm>
            <a:off x="2991718" y="2651611"/>
            <a:ext cx="2851275" cy="2003080"/>
          </a:xfrm>
          <a:prstGeom prst="rect">
            <a:avLst/>
          </a:prstGeom>
        </p:spPr>
      </p:pic>
      <p:sp>
        <p:nvSpPr>
          <p:cNvPr id="6" name="Rounded Rectangle 5">
            <a:extLst>
              <a:ext uri="{FF2B5EF4-FFF2-40B4-BE49-F238E27FC236}">
                <a16:creationId xmlns:a16="http://schemas.microsoft.com/office/drawing/2014/main" id="{B6505450-7E4C-0546-AC7E-DE978AD0C2FE}"/>
              </a:ext>
            </a:extLst>
          </p:cNvPr>
          <p:cNvSpPr/>
          <p:nvPr/>
        </p:nvSpPr>
        <p:spPr>
          <a:xfrm>
            <a:off x="1413026" y="3181350"/>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Processor</a:t>
            </a:r>
          </a:p>
        </p:txBody>
      </p:sp>
      <p:sp>
        <p:nvSpPr>
          <p:cNvPr id="7" name="Rounded Rectangle 6">
            <a:extLst>
              <a:ext uri="{FF2B5EF4-FFF2-40B4-BE49-F238E27FC236}">
                <a16:creationId xmlns:a16="http://schemas.microsoft.com/office/drawing/2014/main" id="{9CCB1A31-0750-E744-B4AC-253D3180F029}"/>
              </a:ext>
            </a:extLst>
          </p:cNvPr>
          <p:cNvSpPr/>
          <p:nvPr/>
        </p:nvSpPr>
        <p:spPr>
          <a:xfrm>
            <a:off x="1391949" y="3943350"/>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Buffer</a:t>
            </a:r>
          </a:p>
        </p:txBody>
      </p:sp>
      <p:sp>
        <p:nvSpPr>
          <p:cNvPr id="8" name="Rounded Rectangle 7">
            <a:extLst>
              <a:ext uri="{FF2B5EF4-FFF2-40B4-BE49-F238E27FC236}">
                <a16:creationId xmlns:a16="http://schemas.microsoft.com/office/drawing/2014/main" id="{59B519B4-1379-684F-B290-E5DE5A0061B7}"/>
              </a:ext>
            </a:extLst>
          </p:cNvPr>
          <p:cNvSpPr/>
          <p:nvPr/>
        </p:nvSpPr>
        <p:spPr>
          <a:xfrm>
            <a:off x="2399217" y="3562350"/>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Mech</a:t>
            </a:r>
            <a:br>
              <a:rPr kumimoji="0" lang="en-US" sz="900" b="0" i="0" u="none" strike="noStrike" kern="1200" cap="none" spc="0" normalizeH="0" baseline="0" noProof="0" dirty="0">
                <a:ln>
                  <a:noFill/>
                </a:ln>
                <a:solidFill>
                  <a:prstClr val="white"/>
                </a:solidFill>
                <a:effectLst/>
                <a:uLnTx/>
                <a:uFillTx/>
                <a:latin typeface="Calibri"/>
                <a:ea typeface="+mn-ea"/>
                <a:cs typeface="+mn-cs"/>
              </a:rPr>
            </a:br>
            <a:r>
              <a:rPr kumimoji="0" lang="en-US" sz="900" b="0" i="0" u="none" strike="noStrike" kern="1200" cap="none" spc="0" normalizeH="0" baseline="0" noProof="0" dirty="0">
                <a:ln>
                  <a:noFill/>
                </a:ln>
                <a:solidFill>
                  <a:prstClr val="white"/>
                </a:solidFill>
                <a:effectLst/>
                <a:uLnTx/>
                <a:uFillTx/>
                <a:latin typeface="Calibri"/>
                <a:ea typeface="+mn-ea"/>
                <a:cs typeface="+mn-cs"/>
              </a:rPr>
              <a:t>Controller</a:t>
            </a:r>
          </a:p>
        </p:txBody>
      </p:sp>
      <p:cxnSp>
        <p:nvCxnSpPr>
          <p:cNvPr id="10" name="Straight Arrow Connector 9">
            <a:extLst>
              <a:ext uri="{FF2B5EF4-FFF2-40B4-BE49-F238E27FC236}">
                <a16:creationId xmlns:a16="http://schemas.microsoft.com/office/drawing/2014/main" id="{9387FA9F-E1FC-B740-AC08-E1C2A6A2DDBE}"/>
              </a:ext>
            </a:extLst>
          </p:cNvPr>
          <p:cNvCxnSpPr>
            <a:stCxn id="6" idx="2"/>
            <a:endCxn id="7" idx="0"/>
          </p:cNvCxnSpPr>
          <p:nvPr/>
        </p:nvCxnSpPr>
        <p:spPr>
          <a:xfrm flipH="1">
            <a:off x="1772949" y="3562350"/>
            <a:ext cx="21077"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3301BF-6D69-0642-885F-44FBCB612C4B}"/>
              </a:ext>
            </a:extLst>
          </p:cNvPr>
          <p:cNvCxnSpPr>
            <a:stCxn id="7" idx="3"/>
          </p:cNvCxnSpPr>
          <p:nvPr/>
        </p:nvCxnSpPr>
        <p:spPr>
          <a:xfrm flipV="1">
            <a:off x="2153949" y="3943350"/>
            <a:ext cx="266345" cy="1905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1B44649-638B-0846-B433-54ED341B6F2B}"/>
              </a:ext>
            </a:extLst>
          </p:cNvPr>
          <p:cNvCxnSpPr>
            <a:cxnSpLocks/>
            <a:endCxn id="8" idx="1"/>
          </p:cNvCxnSpPr>
          <p:nvPr/>
        </p:nvCxnSpPr>
        <p:spPr>
          <a:xfrm>
            <a:off x="2175026" y="3371850"/>
            <a:ext cx="224191"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5A2EEDB0-816F-3047-B7F5-3C1F1E17EC63}"/>
              </a:ext>
            </a:extLst>
          </p:cNvPr>
          <p:cNvSpPr/>
          <p:nvPr/>
        </p:nvSpPr>
        <p:spPr>
          <a:xfrm>
            <a:off x="1171198" y="532384"/>
            <a:ext cx="4182718"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A5990B63-00C8-E443-A965-5E893B39E0A8}"/>
              </a:ext>
            </a:extLst>
          </p:cNvPr>
          <p:cNvSpPr/>
          <p:nvPr/>
        </p:nvSpPr>
        <p:spPr>
          <a:xfrm>
            <a:off x="1162456" y="2621412"/>
            <a:ext cx="4191460"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8" name="Straight Arrow Connector 17">
            <a:extLst>
              <a:ext uri="{FF2B5EF4-FFF2-40B4-BE49-F238E27FC236}">
                <a16:creationId xmlns:a16="http://schemas.microsoft.com/office/drawing/2014/main" id="{B34E5C30-56B8-104D-AC57-B38762402830}"/>
              </a:ext>
            </a:extLst>
          </p:cNvPr>
          <p:cNvCxnSpPr>
            <a:cxnSpLocks/>
          </p:cNvCxnSpPr>
          <p:nvPr/>
        </p:nvCxnSpPr>
        <p:spPr>
          <a:xfrm>
            <a:off x="8282" y="1654705"/>
            <a:ext cx="82991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85EE7BF-A36D-6641-9320-1EA4BF3EAFB4}"/>
              </a:ext>
            </a:extLst>
          </p:cNvPr>
          <p:cNvSpPr txBox="1"/>
          <p:nvPr/>
        </p:nvSpPr>
        <p:spPr>
          <a:xfrm>
            <a:off x="27235" y="1735875"/>
            <a:ext cx="1036630"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Read/Write N</a:t>
            </a:r>
          </a:p>
        </p:txBody>
      </p:sp>
      <p:cxnSp>
        <p:nvCxnSpPr>
          <p:cNvPr id="20" name="Straight Arrow Connector 19">
            <a:extLst>
              <a:ext uri="{FF2B5EF4-FFF2-40B4-BE49-F238E27FC236}">
                <a16:creationId xmlns:a16="http://schemas.microsoft.com/office/drawing/2014/main" id="{80BF9010-2246-EC44-8C39-01CABE2E6CD2}"/>
              </a:ext>
            </a:extLst>
          </p:cNvPr>
          <p:cNvCxnSpPr>
            <a:cxnSpLocks/>
          </p:cNvCxnSpPr>
          <p:nvPr/>
        </p:nvCxnSpPr>
        <p:spPr>
          <a:xfrm>
            <a:off x="8282" y="3559705"/>
            <a:ext cx="67751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E46A183-A5B5-A743-890A-A327FFD8E93A}"/>
              </a:ext>
            </a:extLst>
          </p:cNvPr>
          <p:cNvSpPr txBox="1"/>
          <p:nvPr/>
        </p:nvSpPr>
        <p:spPr>
          <a:xfrm>
            <a:off x="-41267" y="3632363"/>
            <a:ext cx="1036630"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Read/Write N</a:t>
            </a:r>
          </a:p>
        </p:txBody>
      </p:sp>
      <p:sp>
        <p:nvSpPr>
          <p:cNvPr id="22" name="Content Placeholder 21">
            <a:extLst>
              <a:ext uri="{FF2B5EF4-FFF2-40B4-BE49-F238E27FC236}">
                <a16:creationId xmlns:a16="http://schemas.microsoft.com/office/drawing/2014/main" id="{8BE7E6FC-B279-874E-AF00-0B466DBFEDB2}"/>
              </a:ext>
            </a:extLst>
          </p:cNvPr>
          <p:cNvSpPr>
            <a:spLocks noGrp="1"/>
          </p:cNvSpPr>
          <p:nvPr>
            <p:ph idx="1"/>
          </p:nvPr>
        </p:nvSpPr>
        <p:spPr>
          <a:xfrm>
            <a:off x="5461249" y="524180"/>
            <a:ext cx="3606551" cy="4104970"/>
          </a:xfrm>
        </p:spPr>
        <p:txBody>
          <a:bodyPr/>
          <a:lstStyle/>
          <a:p>
            <a:pPr marL="0" indent="0">
              <a:buNone/>
            </a:pPr>
            <a:r>
              <a:rPr lang="en-US" sz="1600" dirty="0"/>
              <a:t>The mapping from LBA to physical block address can change over time.</a:t>
            </a:r>
          </a:p>
          <a:p>
            <a:r>
              <a:rPr lang="en-US" sz="1600" dirty="0"/>
              <a:t>Internal HW failure.</a:t>
            </a:r>
          </a:p>
          <a:p>
            <a:r>
              <a:rPr lang="en-US" sz="1600" dirty="0"/>
              <a:t>SSD writes in a funny way.</a:t>
            </a:r>
          </a:p>
          <a:p>
            <a:pPr lvl="1"/>
            <a:r>
              <a:rPr lang="en-US" sz="1400" dirty="0"/>
              <a:t>You have to erase before writing.</a:t>
            </a:r>
          </a:p>
          <a:p>
            <a:pPr lvl="1"/>
            <a:r>
              <a:rPr lang="en-US" sz="1400" dirty="0"/>
              <a:t>So, the SSD (for performance)</a:t>
            </a:r>
          </a:p>
          <a:p>
            <a:pPr lvl="2"/>
            <a:r>
              <a:rPr lang="en-US" sz="1200" dirty="0"/>
              <a:t>Writes to an empty block.</a:t>
            </a:r>
          </a:p>
          <a:p>
            <a:pPr lvl="2"/>
            <a:r>
              <a:rPr lang="en-US" sz="1200" dirty="0"/>
              <a:t>Erase the original block.</a:t>
            </a:r>
            <a:endParaRPr lang="en-US" dirty="0"/>
          </a:p>
          <a:p>
            <a:r>
              <a:rPr lang="en-US" sz="1600" dirty="0"/>
              <a:t>Performance optimization on HDD</a:t>
            </a:r>
          </a:p>
          <a:p>
            <a:pPr lvl="1"/>
            <a:r>
              <a:rPr lang="en-US" sz="1400" dirty="0"/>
              <a:t>Based on block access patterns.</a:t>
            </a:r>
          </a:p>
          <a:p>
            <a:pPr lvl="1"/>
            <a:r>
              <a:rPr lang="en-US" sz="1400" dirty="0"/>
              <a:t>Place blocks on cylinder/sector/head</a:t>
            </a:r>
            <a:br>
              <a:rPr lang="en-US" sz="1400" dirty="0"/>
            </a:br>
            <a:r>
              <a:rPr lang="en-US" sz="1400" dirty="0"/>
              <a:t>in a way to minimize:</a:t>
            </a:r>
          </a:p>
          <a:p>
            <a:pPr lvl="2"/>
            <a:r>
              <a:rPr lang="en-US" sz="1200" dirty="0"/>
              <a:t>Seek</a:t>
            </a:r>
          </a:p>
          <a:p>
            <a:pPr lvl="2"/>
            <a:r>
              <a:rPr lang="en-US" sz="1200" dirty="0"/>
              <a:t>Rotate</a:t>
            </a:r>
          </a:p>
          <a:p>
            <a:endParaRPr lang="en-US" sz="1600" dirty="0"/>
          </a:p>
        </p:txBody>
      </p:sp>
    </p:spTree>
    <p:extLst>
      <p:ext uri="{BB962C8B-B14F-4D97-AF65-F5344CB8AC3E}">
        <p14:creationId xmlns:p14="http://schemas.microsoft.com/office/powerpoint/2010/main" val="3271986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I/O Architecture</a:t>
            </a:r>
          </a:p>
        </p:txBody>
      </p:sp>
      <p:pic>
        <p:nvPicPr>
          <p:cNvPr id="3" name="Picture 2"/>
          <p:cNvPicPr>
            <a:picLocks noChangeAspect="1"/>
          </p:cNvPicPr>
          <p:nvPr/>
        </p:nvPicPr>
        <p:blipFill>
          <a:blip r:embed="rId2"/>
          <a:stretch>
            <a:fillRect/>
          </a:stretch>
        </p:blipFill>
        <p:spPr>
          <a:xfrm>
            <a:off x="0" y="784745"/>
            <a:ext cx="3118151" cy="2504744"/>
          </a:xfrm>
          <a:prstGeom prst="rect">
            <a:avLst/>
          </a:prstGeom>
        </p:spPr>
      </p:pic>
      <p:pic>
        <p:nvPicPr>
          <p:cNvPr id="4" name="Picture 3"/>
          <p:cNvPicPr>
            <a:picLocks noChangeAspect="1"/>
          </p:cNvPicPr>
          <p:nvPr/>
        </p:nvPicPr>
        <p:blipFill>
          <a:blip r:embed="rId3"/>
          <a:stretch>
            <a:fillRect/>
          </a:stretch>
        </p:blipFill>
        <p:spPr>
          <a:xfrm>
            <a:off x="3118151" y="590550"/>
            <a:ext cx="5768061" cy="3758252"/>
          </a:xfrm>
          <a:prstGeom prst="rect">
            <a:avLst/>
          </a:prstGeom>
        </p:spPr>
      </p:pic>
      <p:sp>
        <p:nvSpPr>
          <p:cNvPr id="5" name="TextBox 4"/>
          <p:cNvSpPr txBox="1"/>
          <p:nvPr/>
        </p:nvSpPr>
        <p:spPr>
          <a:xfrm>
            <a:off x="791571" y="3233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How we normally think of</a:t>
            </a:r>
            <a:b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disks and I/O.</a:t>
            </a:r>
            <a:endParaRPr kumimoji="0" lang="en-US" sz="16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
        <p:nvSpPr>
          <p:cNvPr id="6" name="TextBox 5"/>
          <p:cNvSpPr txBox="1"/>
          <p:nvPr/>
        </p:nvSpPr>
        <p:spPr>
          <a:xfrm>
            <a:off x="2995322" y="2929460"/>
            <a:ext cx="914400" cy="1125562"/>
          </a:xfrm>
          <a:prstGeom prst="rect">
            <a:avLst/>
          </a:prstGeom>
          <a:noFill/>
        </p:spPr>
        <p:txBody>
          <a:bodyPr wrap="none" rtlCol="0">
            <a:noAutofit/>
          </a:bodyPr>
          <a:lstStyle/>
          <a:p>
            <a:pPr marL="0" marR="0" lvl="0" indent="0" algn="l" defTabSz="457200" rtl="0" eaLnBrk="1" fontAlgn="base" latinLnBrk="0" hangingPunct="1">
              <a:lnSpc>
                <a:spcPct val="100000"/>
              </a:lnSpc>
              <a:spcBef>
                <a:spcPts val="0"/>
              </a:spcBef>
              <a:spcAft>
                <a:spcPts val="200"/>
              </a:spcAft>
              <a:buClr>
                <a:prstClr val="white"/>
              </a:buClr>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Large scale environments</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The bus-controller connection</a:t>
            </a:r>
            <a:b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is over some kind of network.</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The disk controller is at the disks,</a:t>
            </a:r>
            <a:b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and basically a “computer” with SW.</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Network is either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Standard communication network, or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Highly optimized I/O network.</a:t>
            </a:r>
          </a:p>
        </p:txBody>
      </p:sp>
    </p:spTree>
    <p:extLst>
      <p:ext uri="{BB962C8B-B14F-4D97-AF65-F5344CB8AC3E}">
        <p14:creationId xmlns:p14="http://schemas.microsoft.com/office/powerpoint/2010/main" val="1594527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99074DA5-40DD-43CB-8D07-956828D0CB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a:t>
            </a:r>
          </a:p>
        </p:txBody>
      </p:sp>
      <p:sp>
        <p:nvSpPr>
          <p:cNvPr id="27651" name="Rectangle 3">
            <a:extLst>
              <a:ext uri="{FF2B5EF4-FFF2-40B4-BE49-F238E27FC236}">
                <a16:creationId xmlns:a16="http://schemas.microsoft.com/office/drawing/2014/main" id="{4E2675DD-256C-442C-B221-1F79523F35D3}"/>
              </a:ext>
            </a:extLst>
          </p:cNvPr>
          <p:cNvSpPr>
            <a:spLocks noGrp="1" noChangeArrowheads="1"/>
          </p:cNvSpPr>
          <p:nvPr>
            <p:ph idx="1"/>
          </p:nvPr>
        </p:nvSpPr>
        <p:spPr>
          <a:xfrm>
            <a:off x="1719263" y="723632"/>
            <a:ext cx="5790982" cy="3849336"/>
          </a:xfrm>
        </p:spPr>
        <p:txBody>
          <a:bodyPr/>
          <a:lstStyle/>
          <a:p>
            <a:pPr>
              <a:spcAft>
                <a:spcPts val="0"/>
              </a:spcAft>
            </a:pPr>
            <a:r>
              <a:rPr lang="en-US" altLang="en-US" b="1" dirty="0">
                <a:solidFill>
                  <a:srgbClr val="002060"/>
                </a:solidFill>
              </a:rPr>
              <a:t>Read-write head</a:t>
            </a:r>
            <a:r>
              <a:rPr lang="en-US" altLang="en-US" dirty="0">
                <a:solidFill>
                  <a:srgbClr val="002060"/>
                </a:solidFill>
              </a:rPr>
              <a:t> </a:t>
            </a:r>
          </a:p>
          <a:p>
            <a:pPr>
              <a:spcAft>
                <a:spcPts val="0"/>
              </a:spcAft>
            </a:pPr>
            <a:r>
              <a:rPr lang="en-US" altLang="en-US" dirty="0"/>
              <a:t>Surface of platter divided into circular </a:t>
            </a:r>
            <a:r>
              <a:rPr lang="en-US" altLang="en-US" b="1" dirty="0">
                <a:solidFill>
                  <a:srgbClr val="002060"/>
                </a:solidFill>
              </a:rPr>
              <a:t>tracks</a:t>
            </a:r>
          </a:p>
          <a:p>
            <a:pPr lvl="1">
              <a:spcAft>
                <a:spcPts val="0"/>
              </a:spcAft>
            </a:pPr>
            <a:r>
              <a:rPr lang="en-US" altLang="en-US" dirty="0"/>
              <a:t>Over 50K-100K tracks per platter on typical hard disks</a:t>
            </a:r>
          </a:p>
          <a:p>
            <a:pPr>
              <a:spcAft>
                <a:spcPts val="0"/>
              </a:spcAft>
            </a:pPr>
            <a:r>
              <a:rPr lang="en-US" altLang="en-US" dirty="0"/>
              <a:t>Each track is divided into </a:t>
            </a:r>
            <a:r>
              <a:rPr lang="en-US" altLang="en-US" b="1" dirty="0">
                <a:solidFill>
                  <a:srgbClr val="002060"/>
                </a:solidFill>
              </a:rPr>
              <a:t>sectors</a:t>
            </a:r>
            <a:r>
              <a:rPr lang="en-US" altLang="en-US" b="1" dirty="0"/>
              <a:t>.</a:t>
            </a:r>
            <a:r>
              <a:rPr lang="en-US" altLang="en-US" dirty="0"/>
              <a:t>  </a:t>
            </a:r>
          </a:p>
          <a:p>
            <a:pPr lvl="1">
              <a:spcAft>
                <a:spcPts val="0"/>
              </a:spcAft>
            </a:pPr>
            <a:r>
              <a:rPr lang="en-US" altLang="en-US" dirty="0"/>
              <a:t>A sector is the smallest unit of data that can be read or written.</a:t>
            </a:r>
          </a:p>
          <a:p>
            <a:pPr lvl="1">
              <a:spcAft>
                <a:spcPts val="0"/>
              </a:spcAft>
            </a:pPr>
            <a:r>
              <a:rPr lang="en-US" altLang="en-US" dirty="0"/>
              <a:t>Sector size typically 512 bytes</a:t>
            </a:r>
          </a:p>
          <a:p>
            <a:pPr lvl="1">
              <a:spcAft>
                <a:spcPts val="0"/>
              </a:spcAft>
            </a:pPr>
            <a:r>
              <a:rPr lang="en-US" altLang="en-US" dirty="0"/>
              <a:t>Typical sectors per track: 500 to 1000 (on inner tracks) to 1000 to 2000 (on outer tracks)</a:t>
            </a:r>
          </a:p>
          <a:p>
            <a:pPr>
              <a:spcAft>
                <a:spcPts val="0"/>
              </a:spcAft>
            </a:pPr>
            <a:r>
              <a:rPr lang="en-US" altLang="en-US" dirty="0"/>
              <a:t>To read/write a sector</a:t>
            </a:r>
          </a:p>
          <a:p>
            <a:pPr lvl="1">
              <a:spcAft>
                <a:spcPts val="0"/>
              </a:spcAft>
            </a:pPr>
            <a:r>
              <a:rPr lang="en-US" altLang="en-US" dirty="0"/>
              <a:t>disk arm swings to position head on right track</a:t>
            </a:r>
          </a:p>
          <a:p>
            <a:pPr lvl="1">
              <a:spcAft>
                <a:spcPts val="0"/>
              </a:spcAft>
            </a:pPr>
            <a:r>
              <a:rPr lang="en-US" altLang="en-US" dirty="0"/>
              <a:t>platter spins continually; data is read/written as sector passes under head</a:t>
            </a:r>
          </a:p>
          <a:p>
            <a:pPr>
              <a:spcAft>
                <a:spcPts val="0"/>
              </a:spcAft>
            </a:pPr>
            <a:r>
              <a:rPr lang="en-US" altLang="en-US" dirty="0"/>
              <a:t>Head-disk assemblies </a:t>
            </a:r>
          </a:p>
          <a:p>
            <a:pPr lvl="1">
              <a:spcAft>
                <a:spcPts val="0"/>
              </a:spcAft>
            </a:pPr>
            <a:r>
              <a:rPr lang="en-US" altLang="en-US" dirty="0"/>
              <a:t>multiple disk platters on a single spindle (1 to 5 usually)</a:t>
            </a:r>
          </a:p>
          <a:p>
            <a:pPr lvl="1">
              <a:spcAft>
                <a:spcPts val="0"/>
              </a:spcAft>
            </a:pPr>
            <a:r>
              <a:rPr lang="en-US" altLang="en-US" dirty="0"/>
              <a:t>one head per platter, mounted on a common arm.</a:t>
            </a:r>
          </a:p>
          <a:p>
            <a:pPr>
              <a:spcAft>
                <a:spcPts val="0"/>
              </a:spcAft>
            </a:pPr>
            <a:r>
              <a:rPr lang="en-US" altLang="en-US" b="1" dirty="0">
                <a:solidFill>
                  <a:srgbClr val="002060"/>
                </a:solidFill>
              </a:rPr>
              <a:t>Cylinder</a:t>
            </a:r>
            <a:r>
              <a:rPr lang="en-US" altLang="en-US" i="1" dirty="0"/>
              <a:t> </a:t>
            </a:r>
            <a:r>
              <a:rPr lang="en-US" altLang="en-US" i="1" dirty="0" err="1"/>
              <a:t>i</a:t>
            </a:r>
            <a:r>
              <a:rPr lang="en-US" altLang="en-US" b="1" i="1" dirty="0"/>
              <a:t> </a:t>
            </a:r>
            <a:r>
              <a:rPr lang="en-US" altLang="en-US" dirty="0"/>
              <a:t>consists of </a:t>
            </a:r>
            <a:r>
              <a:rPr lang="en-US" altLang="en-US" i="1" dirty="0" err="1"/>
              <a:t>i</a:t>
            </a:r>
            <a:r>
              <a:rPr lang="en-US" altLang="en-US" baseline="30000" dirty="0" err="1"/>
              <a:t>th</a:t>
            </a:r>
            <a:r>
              <a:rPr lang="en-US" altLang="en-US" dirty="0"/>
              <a:t> track of all the platters </a:t>
            </a:r>
          </a:p>
        </p:txBody>
      </p:sp>
    </p:spTree>
    <p:extLst>
      <p:ext uri="{BB962C8B-B14F-4D97-AF65-F5344CB8AC3E}">
        <p14:creationId xmlns:p14="http://schemas.microsoft.com/office/powerpoint/2010/main" val="204748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419C8B05-D4C9-4872-BCD4-CC62E73106E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 (Cont.)</a:t>
            </a:r>
          </a:p>
        </p:txBody>
      </p:sp>
      <p:sp>
        <p:nvSpPr>
          <p:cNvPr id="29699" name="Rectangle 3">
            <a:extLst>
              <a:ext uri="{FF2B5EF4-FFF2-40B4-BE49-F238E27FC236}">
                <a16:creationId xmlns:a16="http://schemas.microsoft.com/office/drawing/2014/main" id="{48FE5A9E-CBB0-4914-8857-7AC74DFBB2E1}"/>
              </a:ext>
            </a:extLst>
          </p:cNvPr>
          <p:cNvSpPr>
            <a:spLocks noGrp="1" noChangeArrowheads="1"/>
          </p:cNvSpPr>
          <p:nvPr>
            <p:ph idx="1"/>
          </p:nvPr>
        </p:nvSpPr>
        <p:spPr>
          <a:xfrm>
            <a:off x="1719263" y="931178"/>
            <a:ext cx="5604730" cy="3395553"/>
          </a:xfrm>
        </p:spPr>
        <p:txBody>
          <a:bodyPr/>
          <a:lstStyle/>
          <a:p>
            <a:pPr>
              <a:spcAft>
                <a:spcPts val="0"/>
              </a:spcAft>
            </a:pPr>
            <a:r>
              <a:rPr lang="en-US" altLang="en-US" b="1" dirty="0">
                <a:solidFill>
                  <a:srgbClr val="002060"/>
                </a:solidFill>
              </a:rPr>
              <a:t>Disk controller</a:t>
            </a:r>
            <a:r>
              <a:rPr lang="en-US" altLang="en-US" dirty="0">
                <a:solidFill>
                  <a:srgbClr val="002060"/>
                </a:solidFill>
              </a:rPr>
              <a:t> </a:t>
            </a:r>
            <a:r>
              <a:rPr lang="en-US" altLang="en-US" dirty="0"/>
              <a:t>– interfaces between the computer system and the disk drive hardware.</a:t>
            </a:r>
          </a:p>
          <a:p>
            <a:pPr lvl="1">
              <a:spcAft>
                <a:spcPts val="0"/>
              </a:spcAft>
            </a:pPr>
            <a:r>
              <a:rPr lang="en-US" altLang="en-US" dirty="0"/>
              <a:t>accepts high-level commands to read or write a sector </a:t>
            </a:r>
          </a:p>
          <a:p>
            <a:pPr lvl="1">
              <a:spcAft>
                <a:spcPts val="0"/>
              </a:spcAft>
            </a:pPr>
            <a:r>
              <a:rPr lang="en-US" altLang="en-US" dirty="0"/>
              <a:t>initiates actions such as moving the disk arm to the right track and actually reading or writing the data</a:t>
            </a:r>
          </a:p>
          <a:p>
            <a:pPr lvl="1">
              <a:spcAft>
                <a:spcPts val="0"/>
              </a:spcAft>
            </a:pPr>
            <a:r>
              <a:rPr lang="en-US" altLang="en-US" dirty="0"/>
              <a:t>Computes and attaches </a:t>
            </a:r>
            <a:r>
              <a:rPr lang="en-US" altLang="en-US" b="1" dirty="0">
                <a:solidFill>
                  <a:srgbClr val="002060"/>
                </a:solidFill>
              </a:rPr>
              <a:t>checksums</a:t>
            </a:r>
            <a:r>
              <a:rPr lang="en-US" altLang="en-US" dirty="0"/>
              <a:t> to each sector to verify that data is read back correctly</a:t>
            </a:r>
          </a:p>
          <a:p>
            <a:pPr lvl="2">
              <a:spcAft>
                <a:spcPts val="0"/>
              </a:spcAft>
            </a:pPr>
            <a:r>
              <a:rPr lang="en-US" altLang="en-US" dirty="0"/>
              <a:t>If data is corrupted, with very high probability stored checksum won</a:t>
            </a:r>
            <a:r>
              <a:rPr lang="ja-JP" altLang="en-US" dirty="0"/>
              <a:t>’</a:t>
            </a:r>
            <a:r>
              <a:rPr lang="en-US" altLang="ja-JP" dirty="0"/>
              <a:t>t match recomputed checksum</a:t>
            </a:r>
          </a:p>
          <a:p>
            <a:pPr lvl="1">
              <a:spcAft>
                <a:spcPts val="0"/>
              </a:spcAft>
            </a:pPr>
            <a:r>
              <a:rPr lang="en-US" altLang="en-US" dirty="0"/>
              <a:t>Ensures successful writing by reading back sector after writing it</a:t>
            </a:r>
          </a:p>
          <a:p>
            <a:pPr lvl="1">
              <a:spcAft>
                <a:spcPts val="0"/>
              </a:spcAft>
            </a:pPr>
            <a:r>
              <a:rPr lang="en-US" altLang="en-US" dirty="0"/>
              <a:t>Performs </a:t>
            </a:r>
            <a:r>
              <a:rPr lang="en-US" altLang="en-US" b="1" dirty="0">
                <a:solidFill>
                  <a:srgbClr val="002060"/>
                </a:solidFill>
              </a:rPr>
              <a:t>remapping of bad sectors</a:t>
            </a:r>
          </a:p>
        </p:txBody>
      </p:sp>
      <p:sp>
        <p:nvSpPr>
          <p:cNvPr id="29700" name="Rectangle 4">
            <a:extLst>
              <a:ext uri="{FF2B5EF4-FFF2-40B4-BE49-F238E27FC236}">
                <a16:creationId xmlns:a16="http://schemas.microsoft.com/office/drawing/2014/main" id="{4D41DC23-6629-4180-9D8D-52D15D7856F8}"/>
              </a:ext>
            </a:extLst>
          </p:cNvPr>
          <p:cNvSpPr>
            <a:spLocks noChangeArrowheads="1"/>
          </p:cNvSpPr>
          <p:nvPr/>
        </p:nvSpPr>
        <p:spPr bwMode="auto">
          <a:xfrm>
            <a:off x="1883569" y="2808685"/>
            <a:ext cx="5043488" cy="151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pitchFamily="-65" charset="2"/>
              <a:buChar char="n"/>
              <a:tabLst/>
              <a:defRPr/>
            </a:pPr>
            <a:endParaRPr kumimoji="1"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789727372"/>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Random, Nice SQL</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(F22): Lecture 9 - No SQL 1, Module II 1</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547508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34819" name="Rectangle 5">
            <a:extLst>
              <a:ext uri="{FF2B5EF4-FFF2-40B4-BE49-F238E27FC236}">
                <a16:creationId xmlns:a16="http://schemas.microsoft.com/office/drawing/2014/main" id="{5F16EC1A-6115-4F94-8465-1922B91BAE8E}"/>
              </a:ext>
            </a:extLst>
          </p:cNvPr>
          <p:cNvSpPr>
            <a:spLocks noGrp="1" noChangeArrowheads="1"/>
          </p:cNvSpPr>
          <p:nvPr>
            <p:ph type="body" idx="1"/>
          </p:nvPr>
        </p:nvSpPr>
        <p:spPr>
          <a:xfrm>
            <a:off x="1719262" y="849386"/>
            <a:ext cx="5798162" cy="3661068"/>
          </a:xfrm>
        </p:spPr>
        <p:txBody>
          <a:bodyPr/>
          <a:lstStyle/>
          <a:p>
            <a:pPr>
              <a:spcAft>
                <a:spcPts val="0"/>
              </a:spcAft>
            </a:pPr>
            <a:r>
              <a:rPr lang="en-US" altLang="en-US" b="1" dirty="0">
                <a:solidFill>
                  <a:srgbClr val="002060"/>
                </a:solidFill>
              </a:rPr>
              <a:t>Access time</a:t>
            </a:r>
            <a:r>
              <a:rPr lang="en-US" altLang="en-US" dirty="0">
                <a:solidFill>
                  <a:srgbClr val="002060"/>
                </a:solidFill>
              </a:rPr>
              <a:t> </a:t>
            </a:r>
            <a:r>
              <a:rPr lang="en-US" altLang="en-US" dirty="0"/>
              <a:t>– the time it takes from when a read or write request is issued to when data transfer begins.  Consists of: </a:t>
            </a:r>
          </a:p>
          <a:p>
            <a:pPr lvl="1">
              <a:spcAft>
                <a:spcPts val="0"/>
              </a:spcAft>
            </a:pPr>
            <a:r>
              <a:rPr lang="en-US" altLang="en-US" sz="1200" b="1" dirty="0">
                <a:solidFill>
                  <a:srgbClr val="002060"/>
                </a:solidFill>
              </a:rPr>
              <a:t>Seek time</a:t>
            </a:r>
            <a:r>
              <a:rPr lang="en-US" altLang="en-US" sz="1200" dirty="0">
                <a:solidFill>
                  <a:srgbClr val="002060"/>
                </a:solidFill>
              </a:rPr>
              <a:t> </a:t>
            </a:r>
            <a:r>
              <a:rPr lang="en-US" altLang="en-US" sz="1200" dirty="0"/>
              <a:t>– </a:t>
            </a:r>
            <a:r>
              <a:rPr lang="en-US" altLang="en-US" dirty="0"/>
              <a:t>time it takes to reposition the arm over the correct track. </a:t>
            </a:r>
          </a:p>
          <a:p>
            <a:pPr lvl="2">
              <a:spcAft>
                <a:spcPts val="0"/>
              </a:spcAft>
            </a:pPr>
            <a:r>
              <a:rPr lang="en-US" altLang="en-US" dirty="0"/>
              <a:t> Average seek time is 1/2 the worst case seek time.</a:t>
            </a:r>
          </a:p>
          <a:p>
            <a:pPr lvl="3">
              <a:spcAft>
                <a:spcPts val="0"/>
              </a:spcAft>
            </a:pPr>
            <a:r>
              <a:rPr lang="en-US" altLang="en-US" dirty="0"/>
              <a:t>Would be 1/3 if all tracks had the same number of sectors, and we ignore the time to start and stop arm movement</a:t>
            </a:r>
          </a:p>
          <a:p>
            <a:pPr lvl="2">
              <a:spcAft>
                <a:spcPts val="0"/>
              </a:spcAft>
            </a:pPr>
            <a:r>
              <a:rPr lang="en-US" altLang="en-US" dirty="0"/>
              <a:t>4 to 10 milliseconds on typical disks</a:t>
            </a:r>
          </a:p>
          <a:p>
            <a:pPr lvl="1">
              <a:spcAft>
                <a:spcPts val="0"/>
              </a:spcAft>
            </a:pPr>
            <a:r>
              <a:rPr lang="en-US" altLang="en-US" b="1" dirty="0">
                <a:solidFill>
                  <a:srgbClr val="002060"/>
                </a:solidFill>
              </a:rPr>
              <a:t>Rotational latency</a:t>
            </a:r>
            <a:r>
              <a:rPr lang="en-US" altLang="en-US" dirty="0">
                <a:solidFill>
                  <a:srgbClr val="002060"/>
                </a:solidFill>
              </a:rPr>
              <a:t> </a:t>
            </a:r>
            <a:r>
              <a:rPr lang="en-US" altLang="en-US" dirty="0"/>
              <a:t>– time it takes for the sector to be accessed to appear under the head. </a:t>
            </a:r>
          </a:p>
          <a:p>
            <a:pPr lvl="2">
              <a:spcAft>
                <a:spcPts val="0"/>
              </a:spcAft>
            </a:pPr>
            <a:r>
              <a:rPr lang="en-US" altLang="en-US" dirty="0"/>
              <a:t>4 to 11 milliseconds on typical disks (5400 to 15000 </a:t>
            </a:r>
            <a:r>
              <a:rPr lang="en-US" altLang="en-US" dirty="0" err="1"/>
              <a:t>r.p.m</a:t>
            </a:r>
            <a:r>
              <a:rPr lang="en-US" altLang="en-US" dirty="0"/>
              <a:t>.)</a:t>
            </a:r>
          </a:p>
          <a:p>
            <a:pPr lvl="2">
              <a:spcAft>
                <a:spcPts val="0"/>
              </a:spcAft>
            </a:pPr>
            <a:r>
              <a:rPr lang="en-US" altLang="en-US" dirty="0"/>
              <a:t>Average latency is 1/2 of the above latency.</a:t>
            </a:r>
          </a:p>
          <a:p>
            <a:pPr lvl="1">
              <a:spcAft>
                <a:spcPts val="0"/>
              </a:spcAft>
            </a:pPr>
            <a:r>
              <a:rPr lang="en-US" altLang="en-US" dirty="0"/>
              <a:t>Overall latency is 5 to 20 </a:t>
            </a:r>
            <a:r>
              <a:rPr lang="en-US" altLang="en-US" dirty="0" err="1"/>
              <a:t>msec</a:t>
            </a:r>
            <a:r>
              <a:rPr lang="en-US" altLang="en-US" dirty="0"/>
              <a:t> depending on disk model</a:t>
            </a:r>
          </a:p>
          <a:p>
            <a:pPr>
              <a:spcAft>
                <a:spcPts val="0"/>
              </a:spcAft>
            </a:pPr>
            <a:r>
              <a:rPr lang="en-US" altLang="en-US" b="1" dirty="0">
                <a:solidFill>
                  <a:srgbClr val="002060"/>
                </a:solidFill>
              </a:rPr>
              <a:t>Data-transfer rate </a:t>
            </a:r>
            <a:r>
              <a:rPr lang="en-US" altLang="en-US" dirty="0"/>
              <a:t>– the rate at which data can be retrieved from or stored to the disk.</a:t>
            </a:r>
          </a:p>
          <a:p>
            <a:pPr lvl="1">
              <a:spcAft>
                <a:spcPts val="0"/>
              </a:spcAft>
            </a:pPr>
            <a:r>
              <a:rPr lang="en-US" altLang="en-US" dirty="0"/>
              <a:t>25 to 200 MB per second max rate, lower for inner tracks</a:t>
            </a:r>
          </a:p>
        </p:txBody>
      </p:sp>
    </p:spTree>
    <p:extLst>
      <p:ext uri="{BB962C8B-B14F-4D97-AF65-F5344CB8AC3E}">
        <p14:creationId xmlns:p14="http://schemas.microsoft.com/office/powerpoint/2010/main" val="1487392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B4E2-E0CA-415E-AB95-0B2593C3979A}"/>
              </a:ext>
            </a:extLst>
          </p:cNvPr>
          <p:cNvSpPr>
            <a:spLocks noGrp="1"/>
          </p:cNvSpPr>
          <p:nvPr>
            <p:ph type="title"/>
          </p:nvPr>
        </p:nvSpPr>
        <p:spPr/>
        <p:txBody>
          <a:bodyPr/>
          <a:lstStyle/>
          <a:p>
            <a:r>
              <a:rPr lang="en-IN" dirty="0"/>
              <a:t>Performance Measures (Cont.)</a:t>
            </a:r>
          </a:p>
        </p:txBody>
      </p:sp>
      <p:sp>
        <p:nvSpPr>
          <p:cNvPr id="3" name="Content Placeholder 2">
            <a:extLst>
              <a:ext uri="{FF2B5EF4-FFF2-40B4-BE49-F238E27FC236}">
                <a16:creationId xmlns:a16="http://schemas.microsoft.com/office/drawing/2014/main" id="{AE0561C9-0634-441F-A201-0576B6037495}"/>
              </a:ext>
            </a:extLst>
          </p:cNvPr>
          <p:cNvSpPr>
            <a:spLocks noGrp="1"/>
          </p:cNvSpPr>
          <p:nvPr>
            <p:ph idx="1"/>
          </p:nvPr>
        </p:nvSpPr>
        <p:spPr>
          <a:xfrm>
            <a:off x="1719263" y="855759"/>
            <a:ext cx="5960858" cy="3598462"/>
          </a:xfrm>
        </p:spPr>
        <p:txBody>
          <a:bodyPr/>
          <a:lstStyle/>
          <a:p>
            <a:pPr>
              <a:spcAft>
                <a:spcPts val="0"/>
              </a:spcAft>
            </a:pPr>
            <a:r>
              <a:rPr lang="en-IN" b="1" dirty="0">
                <a:solidFill>
                  <a:srgbClr val="002060"/>
                </a:solidFill>
              </a:rPr>
              <a:t>Disk block </a:t>
            </a:r>
            <a:r>
              <a:rPr lang="en-IN" dirty="0"/>
              <a:t>is a logical unit for storage allocation and retrieval</a:t>
            </a:r>
          </a:p>
          <a:p>
            <a:pPr lvl="1">
              <a:spcAft>
                <a:spcPts val="0"/>
              </a:spcAft>
            </a:pPr>
            <a:r>
              <a:rPr lang="en-IN" dirty="0"/>
              <a:t>4 to 16 kilobytes typically</a:t>
            </a:r>
          </a:p>
          <a:p>
            <a:pPr lvl="2">
              <a:spcAft>
                <a:spcPts val="0"/>
              </a:spcAft>
            </a:pPr>
            <a:r>
              <a:rPr lang="en-US" altLang="en-US" dirty="0"/>
              <a:t>Smaller blocks: more transfers from disk</a:t>
            </a:r>
          </a:p>
          <a:p>
            <a:pPr lvl="2">
              <a:spcAft>
                <a:spcPts val="0"/>
              </a:spcAft>
            </a:pPr>
            <a:r>
              <a:rPr lang="en-US" altLang="en-US" dirty="0"/>
              <a:t>Larger blocks:  more space wasted due to partially filled blocks</a:t>
            </a:r>
            <a:endParaRPr lang="en-IN" dirty="0"/>
          </a:p>
          <a:p>
            <a:pPr>
              <a:spcAft>
                <a:spcPts val="0"/>
              </a:spcAft>
            </a:pPr>
            <a:r>
              <a:rPr lang="en-IN" b="1" dirty="0">
                <a:solidFill>
                  <a:srgbClr val="002060"/>
                </a:solidFill>
              </a:rPr>
              <a:t>Sequential access pattern</a:t>
            </a:r>
            <a:endParaRPr lang="en-IN" dirty="0"/>
          </a:p>
          <a:p>
            <a:pPr lvl="1">
              <a:spcAft>
                <a:spcPts val="0"/>
              </a:spcAft>
            </a:pPr>
            <a:r>
              <a:rPr lang="en-IN" dirty="0"/>
              <a:t>Successive requests are for successive disk blocks</a:t>
            </a:r>
          </a:p>
          <a:p>
            <a:pPr lvl="1">
              <a:spcAft>
                <a:spcPts val="0"/>
              </a:spcAft>
            </a:pPr>
            <a:r>
              <a:rPr lang="en-IN" dirty="0"/>
              <a:t>Disk seek required only for first block</a:t>
            </a:r>
          </a:p>
          <a:p>
            <a:pPr>
              <a:spcAft>
                <a:spcPts val="0"/>
              </a:spcAft>
            </a:pPr>
            <a:r>
              <a:rPr lang="en-IN" b="1" dirty="0">
                <a:solidFill>
                  <a:srgbClr val="002060"/>
                </a:solidFill>
              </a:rPr>
              <a:t>Random access pattern</a:t>
            </a:r>
          </a:p>
          <a:p>
            <a:pPr lvl="1">
              <a:spcAft>
                <a:spcPts val="0"/>
              </a:spcAft>
            </a:pPr>
            <a:r>
              <a:rPr lang="en-IN" dirty="0"/>
              <a:t>Successive requests are for blocks that can be anywhere on disk</a:t>
            </a:r>
          </a:p>
          <a:p>
            <a:pPr lvl="1">
              <a:spcAft>
                <a:spcPts val="0"/>
              </a:spcAft>
            </a:pPr>
            <a:r>
              <a:rPr lang="en-IN" dirty="0"/>
              <a:t>Each access requires a seek</a:t>
            </a:r>
          </a:p>
          <a:p>
            <a:pPr lvl="1">
              <a:spcAft>
                <a:spcPts val="0"/>
              </a:spcAft>
            </a:pPr>
            <a:r>
              <a:rPr lang="en-IN" dirty="0"/>
              <a:t>Transfer rates are low since a lot of time is wasted in seeks</a:t>
            </a:r>
          </a:p>
          <a:p>
            <a:pPr>
              <a:spcAft>
                <a:spcPts val="0"/>
              </a:spcAft>
            </a:pPr>
            <a:r>
              <a:rPr lang="en-IN" b="1" dirty="0">
                <a:solidFill>
                  <a:srgbClr val="002060"/>
                </a:solidFill>
              </a:rPr>
              <a:t>I/O operations per second (IOPS)</a:t>
            </a:r>
          </a:p>
          <a:p>
            <a:pPr lvl="1">
              <a:spcAft>
                <a:spcPts val="0"/>
              </a:spcAft>
            </a:pPr>
            <a:r>
              <a:rPr lang="en-IN" dirty="0"/>
              <a:t>Number of random block reads that a disk can support per second</a:t>
            </a:r>
          </a:p>
          <a:p>
            <a:pPr lvl="1">
              <a:spcAft>
                <a:spcPts val="0"/>
              </a:spcAft>
            </a:pPr>
            <a:r>
              <a:rPr lang="en-IN" dirty="0"/>
              <a:t>50 to 200 IOPS on current generation magnetic disks</a:t>
            </a:r>
          </a:p>
        </p:txBody>
      </p:sp>
    </p:spTree>
    <p:extLst>
      <p:ext uri="{BB962C8B-B14F-4D97-AF65-F5344CB8AC3E}">
        <p14:creationId xmlns:p14="http://schemas.microsoft.com/office/powerpoint/2010/main" val="4059508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3C2B3135-EB49-48AB-A82A-CDB3C295A6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(Cont.)</a:t>
            </a:r>
          </a:p>
        </p:txBody>
      </p:sp>
      <p:sp>
        <p:nvSpPr>
          <p:cNvPr id="36867" name="Rectangle 3">
            <a:extLst>
              <a:ext uri="{FF2B5EF4-FFF2-40B4-BE49-F238E27FC236}">
                <a16:creationId xmlns:a16="http://schemas.microsoft.com/office/drawing/2014/main" id="{092CB4A9-2A43-4233-BAB3-4DBA626BFC12}"/>
              </a:ext>
            </a:extLst>
          </p:cNvPr>
          <p:cNvSpPr>
            <a:spLocks noGrp="1" noChangeArrowheads="1"/>
          </p:cNvSpPr>
          <p:nvPr>
            <p:ph idx="1"/>
          </p:nvPr>
        </p:nvSpPr>
        <p:spPr>
          <a:xfrm>
            <a:off x="1719263" y="917386"/>
            <a:ext cx="5765815" cy="2669876"/>
          </a:xfrm>
        </p:spPr>
        <p:txBody>
          <a:bodyPr/>
          <a:lstStyle/>
          <a:p>
            <a:pPr>
              <a:spcAft>
                <a:spcPts val="0"/>
              </a:spcAft>
            </a:pPr>
            <a:r>
              <a:rPr lang="en-US" altLang="en-US" b="1" dirty="0">
                <a:solidFill>
                  <a:srgbClr val="002060"/>
                </a:solidFill>
              </a:rPr>
              <a:t>Mean time to failure (MTTF)</a:t>
            </a:r>
            <a:r>
              <a:rPr lang="en-US" altLang="en-US" dirty="0">
                <a:solidFill>
                  <a:srgbClr val="002060"/>
                </a:solidFill>
              </a:rPr>
              <a:t> </a:t>
            </a:r>
            <a:r>
              <a:rPr lang="en-US" altLang="en-US" dirty="0"/>
              <a:t>– the average time the disk is expected to run continuously without any failure.</a:t>
            </a:r>
          </a:p>
          <a:p>
            <a:pPr lvl="1">
              <a:spcAft>
                <a:spcPts val="0"/>
              </a:spcAft>
            </a:pPr>
            <a:r>
              <a:rPr lang="en-US" altLang="en-US" dirty="0"/>
              <a:t>Typically 3 to 5 years</a:t>
            </a:r>
          </a:p>
          <a:p>
            <a:pPr lvl="1">
              <a:spcAft>
                <a:spcPts val="0"/>
              </a:spcAft>
            </a:pPr>
            <a:r>
              <a:rPr lang="en-US" altLang="en-US" dirty="0"/>
              <a:t>Probability of failure of new disks is quite low, corresponding to a</a:t>
            </a:r>
            <a:br>
              <a:rPr lang="en-US" altLang="en-US" dirty="0"/>
            </a:br>
            <a:r>
              <a:rPr lang="ja-JP" altLang="en-US" dirty="0"/>
              <a:t>“</a:t>
            </a:r>
            <a:r>
              <a:rPr lang="en-US" altLang="ja-JP" dirty="0"/>
              <a:t>theoretical MTTF</a:t>
            </a:r>
            <a:r>
              <a:rPr lang="ja-JP" altLang="en-US" dirty="0"/>
              <a:t>”</a:t>
            </a:r>
            <a:r>
              <a:rPr lang="en-US" altLang="ja-JP" dirty="0"/>
              <a:t> of 500,000 to 1,200,000 hours for a new disk</a:t>
            </a:r>
          </a:p>
          <a:p>
            <a:pPr lvl="2">
              <a:spcAft>
                <a:spcPts val="0"/>
              </a:spcAft>
            </a:pPr>
            <a:r>
              <a:rPr lang="en-US" altLang="en-US" dirty="0"/>
              <a:t>E.g., an MTTF of 1,200,000 hours for a new disk means that given 1000 relatively new disks, on an average one will fail every 1200 hours</a:t>
            </a:r>
          </a:p>
          <a:p>
            <a:pPr lvl="1">
              <a:spcAft>
                <a:spcPts val="0"/>
              </a:spcAft>
            </a:pPr>
            <a:r>
              <a:rPr lang="en-US" altLang="en-US" dirty="0"/>
              <a:t>MTTF decreases as disk ages</a:t>
            </a:r>
          </a:p>
          <a:p>
            <a:pPr lvl="1">
              <a:spcAft>
                <a:spcPts val="0"/>
              </a:spcAft>
              <a:buNone/>
            </a:pPr>
            <a:endParaRPr lang="en-US" altLang="en-US" dirty="0"/>
          </a:p>
          <a:p>
            <a:endParaRPr lang="en-US" altLang="en-US" dirty="0"/>
          </a:p>
        </p:txBody>
      </p:sp>
    </p:spTree>
    <p:extLst>
      <p:ext uri="{BB962C8B-B14F-4D97-AF65-F5344CB8AC3E}">
        <p14:creationId xmlns:p14="http://schemas.microsoft.com/office/powerpoint/2010/main" val="1689471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Logical Block Addressing </a:t>
            </a:r>
            <a:r>
              <a:rPr lang="en-US" sz="1400" dirty="0">
                <a:solidFill>
                  <a:schemeClr val="bg1"/>
                </a:solidFill>
              </a:rPr>
              <a:t>(https://</a:t>
            </a:r>
            <a:r>
              <a:rPr lang="en-US" sz="1400" dirty="0" err="1">
                <a:solidFill>
                  <a:schemeClr val="bg1"/>
                </a:solidFill>
              </a:rPr>
              <a:t>gerardnico.com</a:t>
            </a:r>
            <a:r>
              <a:rPr lang="en-US" sz="1400" dirty="0">
                <a:solidFill>
                  <a:schemeClr val="bg1"/>
                </a:solidFill>
              </a:rPr>
              <a:t>/wiki/</a:t>
            </a:r>
            <a:r>
              <a:rPr lang="en-US" sz="1400" dirty="0" err="1">
                <a:solidFill>
                  <a:schemeClr val="bg1"/>
                </a:solidFill>
              </a:rPr>
              <a:t>data_storage</a:t>
            </a:r>
            <a:r>
              <a:rPr lang="en-US" sz="1400" dirty="0">
                <a:solidFill>
                  <a:schemeClr val="bg1"/>
                </a:solidFill>
              </a:rPr>
              <a:t>/</a:t>
            </a:r>
            <a:r>
              <a:rPr lang="en-US" sz="1400" dirty="0" err="1">
                <a:solidFill>
                  <a:schemeClr val="bg1"/>
                </a:solidFill>
              </a:rPr>
              <a:t>lba</a:t>
            </a:r>
            <a:r>
              <a:rPr lang="en-US" sz="1400" dirty="0">
                <a:solidFill>
                  <a:schemeClr val="bg1"/>
                </a:solidFill>
              </a:rPr>
              <a:t>)</a:t>
            </a:r>
          </a:p>
        </p:txBody>
      </p:sp>
      <p:pic>
        <p:nvPicPr>
          <p:cNvPr id="4" name="Picture 3"/>
          <p:cNvPicPr>
            <a:picLocks noChangeAspect="1"/>
          </p:cNvPicPr>
          <p:nvPr/>
        </p:nvPicPr>
        <p:blipFill>
          <a:blip r:embed="rId2"/>
          <a:stretch>
            <a:fillRect/>
          </a:stretch>
        </p:blipFill>
        <p:spPr>
          <a:xfrm>
            <a:off x="104701" y="653771"/>
            <a:ext cx="5638449" cy="3966176"/>
          </a:xfrm>
          <a:prstGeom prst="rect">
            <a:avLst/>
          </a:prstGeom>
        </p:spPr>
      </p:pic>
      <p:sp>
        <p:nvSpPr>
          <p:cNvPr id="5" name="Content Placeholder 4"/>
          <p:cNvSpPr>
            <a:spLocks noGrp="1"/>
          </p:cNvSpPr>
          <p:nvPr>
            <p:ph sz="half" idx="1"/>
          </p:nvPr>
        </p:nvSpPr>
        <p:spPr>
          <a:xfrm>
            <a:off x="5207194" y="653771"/>
            <a:ext cx="3936806" cy="3861473"/>
          </a:xfrm>
        </p:spPr>
        <p:txBody>
          <a:bodyPr>
            <a:normAutofit/>
          </a:bodyPr>
          <a:lstStyle/>
          <a:p>
            <a:r>
              <a:rPr lang="en-US" sz="1600" dirty="0">
                <a:solidFill>
                  <a:srgbClr val="008800"/>
                </a:solidFill>
                <a:latin typeface="-apple-system" charset="0"/>
                <a:hlinkClick r:id="rId3" tooltip="data_storage:chs"/>
              </a:rPr>
              <a:t>CHS</a:t>
            </a:r>
            <a:r>
              <a:rPr lang="en-US" sz="1600" dirty="0">
                <a:solidFill>
                  <a:srgbClr val="212529"/>
                </a:solidFill>
                <a:latin typeface="-apple-system" charset="0"/>
              </a:rPr>
              <a:t> addresses can be converted to LBA addresses using the following formula:</a:t>
            </a:r>
          </a:p>
          <a:p>
            <a:pPr marL="350837" lvl="1" indent="0">
              <a:buNone/>
            </a:pPr>
            <a:r>
              <a:rPr lang="en-US" sz="1400" dirty="0"/>
              <a:t>LBA = (( C x HPC ) + H ) x SPT + S </a:t>
            </a:r>
            <a:r>
              <a:rPr lang="mr-IN" sz="1400" dirty="0"/>
              <a:t>–</a:t>
            </a:r>
            <a:r>
              <a:rPr lang="en-US" sz="1400" dirty="0"/>
              <a:t> 1</a:t>
            </a:r>
          </a:p>
          <a:p>
            <a:pPr marL="350837" lvl="1" indent="0">
              <a:buNone/>
            </a:pPr>
            <a:r>
              <a:rPr lang="en-US" sz="1400" dirty="0">
                <a:solidFill>
                  <a:srgbClr val="212529"/>
                </a:solidFill>
                <a:latin typeface="-apple-system" charset="0"/>
              </a:rPr>
              <a:t>where,</a:t>
            </a:r>
          </a:p>
          <a:p>
            <a:pPr lvl="1">
              <a:buFont typeface="Arial" charset="0"/>
              <a:buChar char="•"/>
            </a:pPr>
            <a:r>
              <a:rPr lang="en-US" sz="1400" dirty="0">
                <a:solidFill>
                  <a:srgbClr val="212529"/>
                </a:solidFill>
                <a:latin typeface="-apple-system" charset="0"/>
              </a:rPr>
              <a:t>C, H and S are the cylinder number, the head number, and the sector number</a:t>
            </a:r>
          </a:p>
          <a:p>
            <a:pPr lvl="1">
              <a:buFont typeface="Arial" charset="0"/>
              <a:buChar char="•"/>
            </a:pPr>
            <a:r>
              <a:rPr lang="en-US" sz="1400" dirty="0">
                <a:solidFill>
                  <a:srgbClr val="212529"/>
                </a:solidFill>
                <a:latin typeface="-apple-system" charset="0"/>
              </a:rPr>
              <a:t>LBA is the logical block address</a:t>
            </a:r>
          </a:p>
          <a:p>
            <a:pPr lvl="1">
              <a:buFont typeface="Arial" charset="0"/>
              <a:buChar char="•"/>
            </a:pPr>
            <a:r>
              <a:rPr lang="en-US" sz="1400" dirty="0">
                <a:solidFill>
                  <a:srgbClr val="212529"/>
                </a:solidFill>
                <a:latin typeface="-apple-system" charset="0"/>
              </a:rPr>
              <a:t>HPC is the number of heads per cylinder</a:t>
            </a:r>
          </a:p>
          <a:p>
            <a:pPr lvl="1">
              <a:buFont typeface="Arial" charset="0"/>
              <a:buChar char="•"/>
            </a:pPr>
            <a:r>
              <a:rPr lang="en-US" sz="1400" dirty="0">
                <a:solidFill>
                  <a:srgbClr val="212529"/>
                </a:solidFill>
                <a:latin typeface="-apple-system" charset="0"/>
              </a:rPr>
              <a:t>SPT is the number of sectors per track</a:t>
            </a:r>
            <a:br>
              <a:rPr lang="en-US" sz="1400" dirty="0">
                <a:solidFill>
                  <a:srgbClr val="212529"/>
                </a:solidFill>
                <a:latin typeface="-apple-system" charset="0"/>
              </a:rPr>
            </a:br>
            <a:endParaRPr lang="en-US" sz="1400" dirty="0">
              <a:solidFill>
                <a:srgbClr val="212529"/>
              </a:solidFill>
              <a:latin typeface="-apple-system" charset="0"/>
            </a:endParaRPr>
          </a:p>
          <a:p>
            <a:pPr marL="350837" lvl="1" indent="0">
              <a:buNone/>
            </a:pPr>
            <a:r>
              <a:rPr lang="en-US" dirty="0">
                <a:solidFill>
                  <a:srgbClr val="212529"/>
                </a:solidFill>
                <a:latin typeface="-apple-system" charset="0"/>
              </a:rPr>
              <a:t>Devices have configuration and metadata</a:t>
            </a:r>
            <a:br>
              <a:rPr lang="en-US" dirty="0">
                <a:solidFill>
                  <a:srgbClr val="212529"/>
                </a:solidFill>
                <a:latin typeface="-apple-system" charset="0"/>
              </a:rPr>
            </a:br>
            <a:r>
              <a:rPr lang="en-US" dirty="0">
                <a:solidFill>
                  <a:srgbClr val="212529"/>
                </a:solidFill>
                <a:latin typeface="-apple-system" charset="0"/>
              </a:rPr>
              <a:t>APIs that allow storage manager to</a:t>
            </a:r>
            <a:endParaRPr lang="en-US" sz="1200" dirty="0">
              <a:solidFill>
                <a:srgbClr val="212529"/>
              </a:solidFill>
              <a:latin typeface="-apple-system" charset="0"/>
            </a:endParaRPr>
          </a:p>
          <a:p>
            <a:pPr marL="971550" lvl="2" indent="-285750" fontAlgn="auto">
              <a:spcBef>
                <a:spcPts val="0"/>
              </a:spcBef>
              <a:buClrTx/>
            </a:pPr>
            <a:r>
              <a:rPr lang="en-US" sz="1200" dirty="0"/>
              <a:t>Map between LBA and CHS</a:t>
            </a:r>
          </a:p>
          <a:p>
            <a:pPr marL="971550" lvl="2" indent="-285750" fontAlgn="auto">
              <a:spcBef>
                <a:spcPts val="0"/>
              </a:spcBef>
              <a:buClrTx/>
            </a:pPr>
            <a:r>
              <a:rPr lang="en-US" sz="1200" dirty="0"/>
              <a:t>To optimize block placement</a:t>
            </a:r>
          </a:p>
          <a:p>
            <a:pPr marL="971550" lvl="2" indent="-285750" fontAlgn="auto">
              <a:spcBef>
                <a:spcPts val="0"/>
              </a:spcBef>
              <a:buClrTx/>
            </a:pPr>
            <a:r>
              <a:rPr lang="en-US" sz="1200" dirty="0"/>
              <a:t>Based on access patterns, statistics,</a:t>
            </a:r>
            <a:br>
              <a:rPr lang="en-US" sz="1200" dirty="0"/>
            </a:br>
            <a:r>
              <a:rPr lang="en-US" sz="1200" dirty="0"/>
              <a:t>data schema, etc.</a:t>
            </a:r>
          </a:p>
          <a:p>
            <a:pPr marL="636587" lvl="1" indent="-285750" fontAlgn="auto">
              <a:spcBef>
                <a:spcPts val="0"/>
              </a:spcBef>
              <a:buClrTx/>
            </a:pPr>
            <a:endParaRPr lang="en-US" sz="1400" dirty="0"/>
          </a:p>
        </p:txBody>
      </p:sp>
    </p:spTree>
    <p:extLst>
      <p:ext uri="{BB962C8B-B14F-4D97-AF65-F5344CB8AC3E}">
        <p14:creationId xmlns:p14="http://schemas.microsoft.com/office/powerpoint/2010/main" val="14132519"/>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7166"/>
            <a:ext cx="8239126" cy="3877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ＭＳ Ｐゴシック" charset="-128"/>
                <a:cs typeface="+mj-cs"/>
              </a:rPr>
              <a:t>I/O Architecture</a:t>
            </a:r>
            <a:endParaRPr kumimoji="0" lang="en-US" sz="2400" b="0" i="0" u="none" strike="noStrike" kern="1200" cap="none" spc="0" normalizeH="0" baseline="0" noProof="0" dirty="0">
              <a:ln>
                <a:noFill/>
              </a:ln>
              <a:solidFill>
                <a:prstClr val="white"/>
              </a:solidFill>
              <a:effectLst/>
              <a:uLnTx/>
              <a:uFillTx/>
              <a:latin typeface="Calibri"/>
              <a:ea typeface="ＭＳ Ｐゴシック" charset="-128"/>
              <a:cs typeface="+mj-cs"/>
            </a:endParaRPr>
          </a:p>
        </p:txBody>
      </p:sp>
      <p:sp>
        <p:nvSpPr>
          <p:cNvPr id="3" name="Title 1"/>
          <p:cNvSpPr txBox="1">
            <a:spLocks/>
          </p:cNvSpPr>
          <p:nvPr/>
        </p:nvSpPr>
        <p:spPr>
          <a:xfrm>
            <a:off x="415351" y="784878"/>
            <a:ext cx="2743200" cy="2743200"/>
          </a:xfrm>
          <a:prstGeom prst="roundRect">
            <a:avLst>
              <a:gd name="adj" fmla="val 2752"/>
            </a:avLst>
          </a:prstGeom>
        </p:spPr>
        <p:txBody>
          <a:bodyPr>
            <a:noAutofit/>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R</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edundant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A</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rray</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of</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I</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ndependent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D</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isks</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(RAID)</a:t>
            </a:r>
            <a:endParaRPr kumimoji="0" lang="en-US" sz="3200" b="0" i="0" u="none" strike="noStrike" kern="1200" cap="none" spc="0" normalizeH="0" baseline="0" noProof="0" dirty="0">
              <a:ln>
                <a:noFill/>
              </a:ln>
              <a:solidFill>
                <a:prstClr val="black"/>
              </a:solidFill>
              <a:effectLst/>
              <a:uLnTx/>
              <a:uFillTx/>
              <a:latin typeface="Calibri"/>
              <a:ea typeface="ＭＳ Ｐゴシック" charset="-128"/>
              <a:cs typeface="+mj-cs"/>
            </a:endParaRPr>
          </a:p>
        </p:txBody>
      </p:sp>
      <p:pic>
        <p:nvPicPr>
          <p:cNvPr id="4" name="Picture 3"/>
          <p:cNvPicPr>
            <a:picLocks noChangeAspect="1"/>
          </p:cNvPicPr>
          <p:nvPr/>
        </p:nvPicPr>
        <p:blipFill>
          <a:blip r:embed="rId2"/>
          <a:stretch>
            <a:fillRect/>
          </a:stretch>
        </p:blipFill>
        <p:spPr>
          <a:xfrm>
            <a:off x="6440606" y="644714"/>
            <a:ext cx="2609753" cy="1957315"/>
          </a:xfrm>
          <a:prstGeom prst="rect">
            <a:avLst/>
          </a:prstGeom>
        </p:spPr>
      </p:pic>
      <p:pic>
        <p:nvPicPr>
          <p:cNvPr id="5" name="Picture 4"/>
          <p:cNvPicPr>
            <a:picLocks noChangeAspect="1"/>
          </p:cNvPicPr>
          <p:nvPr/>
        </p:nvPicPr>
        <p:blipFill>
          <a:blip r:embed="rId3"/>
          <a:stretch>
            <a:fillRect/>
          </a:stretch>
        </p:blipFill>
        <p:spPr>
          <a:xfrm>
            <a:off x="3690556" y="514350"/>
            <a:ext cx="2218045" cy="2218045"/>
          </a:xfrm>
          <a:prstGeom prst="rect">
            <a:avLst/>
          </a:prstGeom>
        </p:spPr>
      </p:pic>
      <p:pic>
        <p:nvPicPr>
          <p:cNvPr id="6" name="Picture 5"/>
          <p:cNvPicPr>
            <a:picLocks noChangeAspect="1"/>
          </p:cNvPicPr>
          <p:nvPr/>
        </p:nvPicPr>
        <p:blipFill>
          <a:blip r:embed="rId4"/>
          <a:stretch>
            <a:fillRect/>
          </a:stretch>
        </p:blipFill>
        <p:spPr>
          <a:xfrm>
            <a:off x="4038600" y="2478796"/>
            <a:ext cx="3910272" cy="2098563"/>
          </a:xfrm>
          <a:prstGeom prst="rect">
            <a:avLst/>
          </a:prstGeom>
        </p:spPr>
      </p:pic>
    </p:spTree>
    <p:extLst>
      <p:ext uri="{BB962C8B-B14F-4D97-AF65-F5344CB8AC3E}">
        <p14:creationId xmlns:p14="http://schemas.microsoft.com/office/powerpoint/2010/main" val="2587643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RAID </a:t>
            </a:r>
            <a:r>
              <a:rPr lang="en-US" sz="1600" dirty="0">
                <a:solidFill>
                  <a:schemeClr val="bg1"/>
                </a:solidFill>
              </a:rPr>
              <a:t>(https://</a:t>
            </a:r>
            <a:r>
              <a:rPr lang="en-US" sz="1600" dirty="0" err="1">
                <a:solidFill>
                  <a:schemeClr val="bg1"/>
                </a:solidFill>
              </a:rPr>
              <a:t>en.wikipedia.org</a:t>
            </a:r>
            <a:r>
              <a:rPr lang="en-US" sz="1600" dirty="0">
                <a:solidFill>
                  <a:schemeClr val="bg1"/>
                </a:solidFill>
              </a:rPr>
              <a:t>/wiki/RAID)</a:t>
            </a:r>
            <a:endParaRPr lang="en-US" dirty="0">
              <a:solidFill>
                <a:schemeClr val="bg1"/>
              </a:solidFill>
            </a:endParaRPr>
          </a:p>
        </p:txBody>
      </p:sp>
      <p:sp>
        <p:nvSpPr>
          <p:cNvPr id="3" name="Content Placeholder 2"/>
          <p:cNvSpPr>
            <a:spLocks noGrp="1"/>
          </p:cNvSpPr>
          <p:nvPr>
            <p:ph sz="half" idx="1"/>
          </p:nvPr>
        </p:nvSpPr>
        <p:spPr>
          <a:xfrm>
            <a:off x="457199" y="709685"/>
            <a:ext cx="8413845" cy="3805560"/>
          </a:xfrm>
        </p:spPr>
        <p:txBody>
          <a:bodyPr>
            <a:normAutofit fontScale="85000" lnSpcReduction="20000"/>
          </a:bodyPr>
          <a:lstStyle/>
          <a:p>
            <a:pPr marL="0" indent="0">
              <a:lnSpc>
                <a:spcPct val="120000"/>
              </a:lnSpc>
              <a:spcBef>
                <a:spcPts val="0"/>
              </a:spcBef>
              <a:spcAft>
                <a:spcPts val="100"/>
              </a:spcAft>
              <a:buNone/>
            </a:pPr>
            <a:r>
              <a:rPr lang="en-US" b="1" dirty="0"/>
              <a:t>“RAID</a:t>
            </a:r>
            <a:r>
              <a:rPr lang="en-US" dirty="0"/>
              <a:t> (</a:t>
            </a:r>
            <a:r>
              <a:rPr lang="en-US" b="1" dirty="0"/>
              <a:t>redundant array of independent disks</a:t>
            </a:r>
            <a:r>
              <a:rPr lang="en-US" dirty="0"/>
              <a:t>) is a data </a:t>
            </a:r>
            <a:r>
              <a:rPr lang="en-US" dirty="0">
                <a:hlinkClick r:id="rId2" tooltip="Storage virtualization"/>
              </a:rPr>
              <a:t>storage virtualization</a:t>
            </a:r>
            <a:r>
              <a:rPr lang="en-US" dirty="0"/>
              <a:t> technology that combines multiple physical </a:t>
            </a:r>
            <a:r>
              <a:rPr lang="en-US" dirty="0">
                <a:hlinkClick r:id="rId3" tooltip="Disk drive"/>
              </a:rPr>
              <a:t>disk drive</a:t>
            </a:r>
            <a:r>
              <a:rPr lang="en-US" dirty="0"/>
              <a:t> components into a single logical unit for the purposes of </a:t>
            </a:r>
            <a:r>
              <a:rPr lang="en-US" dirty="0">
                <a:hlinkClick r:id="rId4" tooltip="Data redundancy"/>
              </a:rPr>
              <a:t>data redundancy</a:t>
            </a:r>
            <a:r>
              <a:rPr lang="en-US" dirty="0"/>
              <a:t>, performance improvement, or both. (</a:t>
            </a:r>
            <a:r>
              <a:rPr lang="mr-IN" dirty="0"/>
              <a:t>…</a:t>
            </a:r>
            <a:r>
              <a:rPr lang="en-US" dirty="0"/>
              <a:t>) </a:t>
            </a:r>
            <a:br>
              <a:rPr lang="en-US" dirty="0"/>
            </a:br>
            <a:endParaRPr lang="en-US" dirty="0"/>
          </a:p>
          <a:p>
            <a:pPr marL="0" indent="0">
              <a:lnSpc>
                <a:spcPct val="120000"/>
              </a:lnSpc>
              <a:spcBef>
                <a:spcPts val="0"/>
              </a:spcBef>
              <a:spcAft>
                <a:spcPts val="100"/>
              </a:spcAft>
              <a:buNone/>
            </a:pPr>
            <a:r>
              <a:rPr lang="en-US" dirty="0">
                <a:hlinkClick r:id="rId5" tooltip="RAID 0"/>
              </a:rPr>
              <a:t>RAID 0</a:t>
            </a:r>
            <a:r>
              <a:rPr lang="en-US" dirty="0"/>
              <a:t> consists of </a:t>
            </a:r>
            <a:r>
              <a:rPr lang="en-US" dirty="0">
                <a:hlinkClick r:id="rId6" tooltip="Data striping"/>
              </a:rPr>
              <a:t>striping</a:t>
            </a:r>
            <a:r>
              <a:rPr lang="en-US" dirty="0"/>
              <a:t>, without </a:t>
            </a:r>
            <a:r>
              <a:rPr lang="en-US" dirty="0">
                <a:hlinkClick r:id="rId7" tooltip="Disk mirroring"/>
              </a:rPr>
              <a:t>mirroring</a:t>
            </a:r>
            <a:r>
              <a:rPr lang="en-US" dirty="0"/>
              <a:t> or </a:t>
            </a:r>
            <a:r>
              <a:rPr lang="en-US" dirty="0">
                <a:hlinkClick r:id="rId8" tooltip="Parity bit"/>
              </a:rPr>
              <a:t>parity</a:t>
            </a:r>
            <a:r>
              <a:rPr lang="en-US" dirty="0"/>
              <a:t>. (</a:t>
            </a:r>
            <a:r>
              <a:rPr lang="mr-IN" dirty="0"/>
              <a:t>…</a:t>
            </a:r>
            <a:r>
              <a:rPr lang="en-US" dirty="0"/>
              <a:t>)</a:t>
            </a:r>
          </a:p>
          <a:p>
            <a:pPr marL="0" indent="0">
              <a:lnSpc>
                <a:spcPct val="120000"/>
              </a:lnSpc>
              <a:spcBef>
                <a:spcPts val="0"/>
              </a:spcBef>
              <a:spcAft>
                <a:spcPts val="100"/>
              </a:spcAft>
              <a:buNone/>
            </a:pPr>
            <a:r>
              <a:rPr lang="en-US" dirty="0">
                <a:hlinkClick r:id="rId9" tooltip="RAID 1"/>
              </a:rPr>
              <a:t>RAID 1</a:t>
            </a:r>
            <a:r>
              <a:rPr lang="en-US" dirty="0"/>
              <a:t> consists of data mirroring, without parity or striping. (</a:t>
            </a:r>
            <a:r>
              <a:rPr lang="mr-IN" dirty="0"/>
              <a:t>…</a:t>
            </a:r>
            <a:r>
              <a:rPr lang="en-US" dirty="0"/>
              <a:t>)</a:t>
            </a:r>
          </a:p>
          <a:p>
            <a:pPr marL="0" indent="0">
              <a:lnSpc>
                <a:spcPct val="120000"/>
              </a:lnSpc>
              <a:spcBef>
                <a:spcPts val="0"/>
              </a:spcBef>
              <a:spcAft>
                <a:spcPts val="100"/>
              </a:spcAft>
              <a:buNone/>
            </a:pPr>
            <a:r>
              <a:rPr lang="en-US" dirty="0">
                <a:hlinkClick r:id="rId10" tooltip="RAID 2"/>
              </a:rPr>
              <a:t>RAID 2</a:t>
            </a:r>
            <a:r>
              <a:rPr lang="en-US" dirty="0"/>
              <a:t> consists of bit-level striping with dedicated </a:t>
            </a:r>
            <a:r>
              <a:rPr lang="en-US" dirty="0">
                <a:hlinkClick r:id="rId11" tooltip="Hamming code"/>
              </a:rPr>
              <a:t>Hamming-code</a:t>
            </a:r>
            <a:r>
              <a:rPr lang="en-US" dirty="0"/>
              <a:t> parity. (</a:t>
            </a:r>
            <a:r>
              <a:rPr lang="mr-IN" dirty="0"/>
              <a:t>…</a:t>
            </a:r>
            <a:r>
              <a:rPr lang="en-US" dirty="0"/>
              <a:t>)</a:t>
            </a:r>
          </a:p>
          <a:p>
            <a:pPr marL="0" indent="0">
              <a:lnSpc>
                <a:spcPct val="120000"/>
              </a:lnSpc>
              <a:spcBef>
                <a:spcPts val="0"/>
              </a:spcBef>
              <a:spcAft>
                <a:spcPts val="100"/>
              </a:spcAft>
              <a:buNone/>
            </a:pPr>
            <a:r>
              <a:rPr lang="en-US" dirty="0">
                <a:hlinkClick r:id="rId12" tooltip="RAID 3"/>
              </a:rPr>
              <a:t>RAID 3</a:t>
            </a:r>
            <a:r>
              <a:rPr lang="en-US" dirty="0"/>
              <a:t> consists of byte-level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3" tooltip="RAID 4"/>
              </a:rPr>
              <a:t>RAID 4</a:t>
            </a:r>
            <a:r>
              <a:rPr lang="en-US" dirty="0"/>
              <a:t> consists of block-level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4" tooltip="RAID 5"/>
              </a:rPr>
              <a:t>RAID 5</a:t>
            </a:r>
            <a:r>
              <a:rPr lang="en-US" dirty="0"/>
              <a:t> consists of block-level striping with distributed parity. (</a:t>
            </a:r>
            <a:r>
              <a:rPr lang="mr-IN" dirty="0"/>
              <a:t>…</a:t>
            </a:r>
            <a:r>
              <a:rPr lang="en-US" dirty="0"/>
              <a:t>)</a:t>
            </a:r>
          </a:p>
          <a:p>
            <a:pPr marL="0" indent="0">
              <a:lnSpc>
                <a:spcPct val="120000"/>
              </a:lnSpc>
              <a:spcBef>
                <a:spcPts val="0"/>
              </a:spcBef>
              <a:spcAft>
                <a:spcPts val="100"/>
              </a:spcAft>
              <a:buNone/>
            </a:pPr>
            <a:r>
              <a:rPr lang="en-US" dirty="0">
                <a:hlinkClick r:id="rId15" tooltip="RAID 6"/>
              </a:rPr>
              <a:t>RAID 6</a:t>
            </a:r>
            <a:r>
              <a:rPr lang="en-US" dirty="0"/>
              <a:t> consists of block-level striping with double distributed parity. (</a:t>
            </a:r>
            <a:r>
              <a:rPr lang="mr-IN" dirty="0"/>
              <a:t>…</a:t>
            </a:r>
            <a:r>
              <a:rPr lang="en-US" dirty="0"/>
              <a:t>)</a:t>
            </a:r>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r>
              <a:rPr lang="en-US" dirty="0"/>
              <a:t>Nested RAID</a:t>
            </a:r>
          </a:p>
          <a:p>
            <a:pPr lvl="1">
              <a:lnSpc>
                <a:spcPct val="120000"/>
              </a:lnSpc>
              <a:spcBef>
                <a:spcPts val="0"/>
              </a:spcBef>
              <a:spcAft>
                <a:spcPts val="100"/>
              </a:spcAft>
            </a:pPr>
            <a:r>
              <a:rPr lang="en-US" dirty="0"/>
              <a:t>RAID 0+1: creates two stripes and mirrors them. (</a:t>
            </a:r>
            <a:r>
              <a:rPr lang="mr-IN" dirty="0"/>
              <a:t>…</a:t>
            </a:r>
            <a:r>
              <a:rPr lang="en-US" dirty="0"/>
              <a:t>)</a:t>
            </a:r>
          </a:p>
          <a:p>
            <a:pPr lvl="1">
              <a:lnSpc>
                <a:spcPct val="120000"/>
              </a:lnSpc>
              <a:spcBef>
                <a:spcPts val="0"/>
              </a:spcBef>
              <a:spcAft>
                <a:spcPts val="100"/>
              </a:spcAft>
            </a:pPr>
            <a:r>
              <a:rPr lang="en-US" dirty="0"/>
              <a:t>RAID 1+0: creates a striped set from a series of mirrored drives. (</a:t>
            </a:r>
            <a:r>
              <a:rPr lang="mr-IN" dirty="0"/>
              <a:t>…</a:t>
            </a:r>
            <a:r>
              <a:rPr lang="en-US" dirty="0"/>
              <a:t>)</a:t>
            </a:r>
          </a:p>
          <a:p>
            <a:pPr lvl="1">
              <a:lnSpc>
                <a:spcPct val="120000"/>
              </a:lnSpc>
              <a:spcBef>
                <a:spcPts val="0"/>
              </a:spcBef>
              <a:spcAft>
                <a:spcPts val="100"/>
              </a:spcAft>
            </a:pPr>
            <a:r>
              <a:rPr lang="en-US" b="1" dirty="0">
                <a:hlinkClick r:id="rId16" tooltip="JBOD"/>
              </a:rPr>
              <a:t>JBOD</a:t>
            </a:r>
            <a:r>
              <a:rPr lang="en-US" b="1" dirty="0"/>
              <a:t> RAID N+N:</a:t>
            </a:r>
            <a:r>
              <a:rPr lang="en-US" dirty="0"/>
              <a:t> With JBOD (</a:t>
            </a:r>
            <a:r>
              <a:rPr lang="en-US" i="1" dirty="0"/>
              <a:t>just a bunch of disks</a:t>
            </a:r>
            <a:r>
              <a:rPr lang="en-US" dirty="0"/>
              <a:t>), (</a:t>
            </a:r>
            <a:r>
              <a:rPr lang="mr-IN" dirty="0"/>
              <a:t>…</a:t>
            </a:r>
            <a:r>
              <a:rPr lang="en-US" dirty="0"/>
              <a:t>)”</a:t>
            </a:r>
          </a:p>
          <a:p>
            <a:pPr lvl="1">
              <a:lnSpc>
                <a:spcPct val="120000"/>
              </a:lnSpc>
              <a:spcBef>
                <a:spcPts val="0"/>
              </a:spcBef>
              <a:spcAft>
                <a:spcPts val="100"/>
              </a:spcAft>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Tree>
    <p:extLst>
      <p:ext uri="{BB962C8B-B14F-4D97-AF65-F5344CB8AC3E}">
        <p14:creationId xmlns:p14="http://schemas.microsoft.com/office/powerpoint/2010/main" val="2301076509"/>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505" y="43367"/>
            <a:ext cx="4542430" cy="387798"/>
          </a:xfrm>
        </p:spPr>
        <p:txBody>
          <a:bodyPr/>
          <a:lstStyle/>
          <a:p>
            <a:pPr algn="l"/>
            <a:r>
              <a:rPr lang="en-US" dirty="0">
                <a:solidFill>
                  <a:schemeClr val="bg1"/>
                </a:solidFill>
              </a:rPr>
              <a:t>RAID-0 and RAID-1</a:t>
            </a:r>
          </a:p>
        </p:txBody>
      </p:sp>
      <p:pic>
        <p:nvPicPr>
          <p:cNvPr id="5" name="Picture 4"/>
          <p:cNvPicPr>
            <a:picLocks noChangeAspect="1"/>
          </p:cNvPicPr>
          <p:nvPr/>
        </p:nvPicPr>
        <p:blipFill>
          <a:blip r:embed="rId2"/>
          <a:stretch>
            <a:fillRect/>
          </a:stretch>
        </p:blipFill>
        <p:spPr>
          <a:xfrm>
            <a:off x="354089" y="2056264"/>
            <a:ext cx="3420300" cy="2566630"/>
          </a:xfrm>
          <a:prstGeom prst="rect">
            <a:avLst/>
          </a:prstGeom>
        </p:spPr>
      </p:pic>
      <p:pic>
        <p:nvPicPr>
          <p:cNvPr id="7" name="Picture 6"/>
          <p:cNvPicPr>
            <a:picLocks noChangeAspect="1"/>
          </p:cNvPicPr>
          <p:nvPr/>
        </p:nvPicPr>
        <p:blipFill>
          <a:blip r:embed="rId3"/>
          <a:stretch>
            <a:fillRect/>
          </a:stretch>
        </p:blipFill>
        <p:spPr>
          <a:xfrm>
            <a:off x="5799546" y="2139611"/>
            <a:ext cx="2287623" cy="2399936"/>
          </a:xfrm>
          <a:prstGeom prst="rect">
            <a:avLst/>
          </a:prstGeom>
        </p:spPr>
      </p:pic>
      <p:sp>
        <p:nvSpPr>
          <p:cNvPr id="8" name="Magnetic Disk 7"/>
          <p:cNvSpPr/>
          <p:nvPr/>
        </p:nvSpPr>
        <p:spPr>
          <a:xfrm>
            <a:off x="1064482"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“Fast” Disk</a:t>
            </a:r>
          </a:p>
        </p:txBody>
      </p:sp>
      <p:sp>
        <p:nvSpPr>
          <p:cNvPr id="9" name="Magnetic Disk 8"/>
          <p:cNvSpPr/>
          <p:nvPr/>
        </p:nvSpPr>
        <p:spPr>
          <a:xfrm>
            <a:off x="5943600"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“Reliable” Disk</a:t>
            </a:r>
          </a:p>
        </p:txBody>
      </p:sp>
      <p:sp>
        <p:nvSpPr>
          <p:cNvPr id="10" name="TextBox 9"/>
          <p:cNvSpPr txBox="1"/>
          <p:nvPr/>
        </p:nvSpPr>
        <p:spPr>
          <a:xfrm>
            <a:off x="1607039"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fast</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
        <p:nvSpPr>
          <p:cNvPr id="11" name="TextBox 10"/>
          <p:cNvSpPr txBox="1"/>
          <p:nvPr/>
        </p:nvSpPr>
        <p:spPr>
          <a:xfrm>
            <a:off x="6486157"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reliable</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Tree>
    <p:extLst>
      <p:ext uri="{BB962C8B-B14F-4D97-AF65-F5344CB8AC3E}">
        <p14:creationId xmlns:p14="http://schemas.microsoft.com/office/powerpoint/2010/main" val="1111065958"/>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39126" cy="387798"/>
          </a:xfrm>
        </p:spPr>
        <p:txBody>
          <a:bodyPr/>
          <a:lstStyle/>
          <a:p>
            <a:pPr algn="l"/>
            <a:r>
              <a:rPr lang="en-US" dirty="0">
                <a:solidFill>
                  <a:schemeClr val="bg1"/>
                </a:solidFill>
              </a:rPr>
              <a:t>Mixed RAID Modes</a:t>
            </a:r>
          </a:p>
        </p:txBody>
      </p:sp>
      <p:pic>
        <p:nvPicPr>
          <p:cNvPr id="7" name="Picture 6"/>
          <p:cNvPicPr>
            <a:picLocks noChangeAspect="1"/>
          </p:cNvPicPr>
          <p:nvPr/>
        </p:nvPicPr>
        <p:blipFill>
          <a:blip r:embed="rId2"/>
          <a:stretch>
            <a:fillRect/>
          </a:stretch>
        </p:blipFill>
        <p:spPr>
          <a:xfrm>
            <a:off x="1155424" y="633666"/>
            <a:ext cx="3920987" cy="3920987"/>
          </a:xfrm>
          <a:prstGeom prst="rect">
            <a:avLst/>
          </a:prstGeom>
        </p:spPr>
      </p:pic>
      <p:sp>
        <p:nvSpPr>
          <p:cNvPr id="8" name="TextBox 7"/>
          <p:cNvSpPr txBox="1"/>
          <p:nvPr/>
        </p:nvSpPr>
        <p:spPr>
          <a:xfrm>
            <a:off x="5903844" y="136166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Stripe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And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Mirror</a:t>
            </a:r>
          </a:p>
        </p:txBody>
      </p:sp>
    </p:spTree>
    <p:extLst>
      <p:ext uri="{BB962C8B-B14F-4D97-AF65-F5344CB8AC3E}">
        <p14:creationId xmlns:p14="http://schemas.microsoft.com/office/powerpoint/2010/main" val="2213778314"/>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790" y="17650"/>
            <a:ext cx="8279946" cy="387798"/>
          </a:xfrm>
        </p:spPr>
        <p:txBody>
          <a:bodyPr/>
          <a:lstStyle/>
          <a:p>
            <a:pPr algn="l"/>
            <a:r>
              <a:rPr lang="en-US" dirty="0">
                <a:solidFill>
                  <a:schemeClr val="bg1"/>
                </a:solidFill>
              </a:rPr>
              <a:t>RAID-5</a:t>
            </a:r>
          </a:p>
        </p:txBody>
      </p:sp>
      <p:sp>
        <p:nvSpPr>
          <p:cNvPr id="13" name="Content Placeholder 12"/>
          <p:cNvSpPr>
            <a:spLocks noGrp="1"/>
          </p:cNvSpPr>
          <p:nvPr>
            <p:ph sz="half" idx="1"/>
          </p:nvPr>
        </p:nvSpPr>
        <p:spPr>
          <a:xfrm>
            <a:off x="293426" y="671995"/>
            <a:ext cx="4913319" cy="3843249"/>
          </a:xfrm>
        </p:spPr>
        <p:txBody>
          <a:bodyPr>
            <a:normAutofit fontScale="62500" lnSpcReduction="20000"/>
          </a:bodyPr>
          <a:lstStyle/>
          <a:p>
            <a:pPr>
              <a:lnSpc>
                <a:spcPct val="120000"/>
              </a:lnSpc>
              <a:spcBef>
                <a:spcPts val="0"/>
              </a:spcBef>
              <a:spcAft>
                <a:spcPts val="200"/>
              </a:spcAft>
            </a:pPr>
            <a:r>
              <a:rPr lang="en-US" dirty="0"/>
              <a:t>Improved performance through parallelism</a:t>
            </a:r>
          </a:p>
          <a:p>
            <a:pPr lvl="1">
              <a:lnSpc>
                <a:spcPct val="120000"/>
              </a:lnSpc>
              <a:spcBef>
                <a:spcPts val="0"/>
              </a:spcBef>
              <a:spcAft>
                <a:spcPts val="200"/>
              </a:spcAft>
            </a:pPr>
            <a:r>
              <a:rPr lang="en-US" dirty="0"/>
              <a:t>Rotation/seek</a:t>
            </a:r>
          </a:p>
          <a:p>
            <a:pPr lvl="1">
              <a:lnSpc>
                <a:spcPct val="120000"/>
              </a:lnSpc>
              <a:spcBef>
                <a:spcPts val="0"/>
              </a:spcBef>
              <a:spcAft>
                <a:spcPts val="200"/>
              </a:spcAft>
            </a:pPr>
            <a:r>
              <a:rPr lang="en-US" dirty="0"/>
              <a:t>Transfer</a:t>
            </a:r>
          </a:p>
          <a:p>
            <a:pPr>
              <a:lnSpc>
                <a:spcPct val="120000"/>
              </a:lnSpc>
              <a:spcBef>
                <a:spcPts val="0"/>
              </a:spcBef>
              <a:spcAft>
                <a:spcPts val="200"/>
              </a:spcAft>
            </a:pPr>
            <a:r>
              <a:rPr lang="en-US" dirty="0"/>
              <a:t>Availability uses </a:t>
            </a:r>
            <a:r>
              <a:rPr lang="en-US" i="1" dirty="0"/>
              <a:t>parity blocks</a:t>
            </a:r>
          </a:p>
          <a:p>
            <a:pPr lvl="1">
              <a:lnSpc>
                <a:spcPct val="120000"/>
              </a:lnSpc>
              <a:spcBef>
                <a:spcPts val="0"/>
              </a:spcBef>
              <a:spcAft>
                <a:spcPts val="200"/>
              </a:spcAft>
            </a:pPr>
            <a:r>
              <a:rPr lang="en-US" dirty="0"/>
              <a:t>Suppose I have 4 different data blocks on the logical</a:t>
            </a:r>
            <a:br>
              <a:rPr lang="en-US" dirty="0"/>
            </a:br>
            <a:r>
              <a:rPr lang="en-US" dirty="0"/>
              <a:t>drive A: A1, A2, A3, A4.</a:t>
            </a:r>
          </a:p>
          <a:p>
            <a:pPr lvl="1">
              <a:lnSpc>
                <a:spcPct val="120000"/>
              </a:lnSpc>
              <a:spcBef>
                <a:spcPts val="0"/>
              </a:spcBef>
              <a:spcAft>
                <a:spcPts val="200"/>
              </a:spcAft>
            </a:pPr>
            <a:r>
              <a:rPr lang="en-US" dirty="0"/>
              <a:t>Parity function: </a:t>
            </a:r>
            <a:r>
              <a:rPr lang="en-US" b="1" dirty="0" err="1"/>
              <a:t>Ap</a:t>
            </a:r>
            <a:r>
              <a:rPr lang="en-US" dirty="0"/>
              <a:t> = P(A1,A2,A3,A4)</a:t>
            </a:r>
          </a:p>
          <a:p>
            <a:pPr lvl="1">
              <a:lnSpc>
                <a:spcPct val="120000"/>
              </a:lnSpc>
              <a:spcBef>
                <a:spcPts val="0"/>
              </a:spcBef>
              <a:spcAft>
                <a:spcPts val="200"/>
              </a:spcAft>
            </a:pPr>
            <a:r>
              <a:rPr lang="en-US" dirty="0"/>
              <a:t>Recovery function: A2=R(</a:t>
            </a:r>
            <a:r>
              <a:rPr lang="en-US" b="1" dirty="0"/>
              <a:t>Ap</a:t>
            </a:r>
            <a:r>
              <a:rPr lang="en-US" dirty="0"/>
              <a:t>,A1,A3,A4)</a:t>
            </a:r>
          </a:p>
          <a:p>
            <a:pPr>
              <a:lnSpc>
                <a:spcPct val="120000"/>
              </a:lnSpc>
              <a:spcBef>
                <a:spcPts val="0"/>
              </a:spcBef>
              <a:spcAft>
                <a:spcPts val="200"/>
              </a:spcAft>
            </a:pPr>
            <a:r>
              <a:rPr lang="en-US" dirty="0"/>
              <a:t>During normal operations:</a:t>
            </a:r>
          </a:p>
          <a:p>
            <a:pPr lvl="1">
              <a:lnSpc>
                <a:spcPct val="120000"/>
              </a:lnSpc>
              <a:spcBef>
                <a:spcPts val="0"/>
              </a:spcBef>
              <a:spcAft>
                <a:spcPts val="200"/>
              </a:spcAft>
            </a:pPr>
            <a:r>
              <a:rPr lang="en-US" dirty="0"/>
              <a:t>Read processing simply retrieves block.</a:t>
            </a:r>
          </a:p>
          <a:p>
            <a:pPr lvl="1">
              <a:lnSpc>
                <a:spcPct val="120000"/>
              </a:lnSpc>
              <a:spcBef>
                <a:spcPts val="0"/>
              </a:spcBef>
              <a:spcAft>
                <a:spcPts val="200"/>
              </a:spcAft>
            </a:pPr>
            <a:r>
              <a:rPr lang="en-US" dirty="0"/>
              <a:t>Write processing of A2 updates A2 and </a:t>
            </a:r>
            <a:r>
              <a:rPr lang="en-US" dirty="0" err="1"/>
              <a:t>Ap</a:t>
            </a:r>
            <a:endParaRPr lang="en-US" dirty="0"/>
          </a:p>
          <a:p>
            <a:pPr>
              <a:lnSpc>
                <a:spcPct val="120000"/>
              </a:lnSpc>
              <a:spcBef>
                <a:spcPts val="0"/>
              </a:spcBef>
              <a:spcAft>
                <a:spcPts val="200"/>
              </a:spcAft>
            </a:pPr>
            <a:r>
              <a:rPr lang="en-US" dirty="0"/>
              <a:t>If an individual disk fails, the RAID</a:t>
            </a:r>
          </a:p>
          <a:p>
            <a:pPr lvl="1">
              <a:lnSpc>
                <a:spcPct val="120000"/>
              </a:lnSpc>
              <a:spcBef>
                <a:spcPts val="0"/>
              </a:spcBef>
              <a:spcAft>
                <a:spcPts val="200"/>
              </a:spcAft>
            </a:pPr>
            <a:r>
              <a:rPr lang="en-US" dirty="0"/>
              <a:t>Read</a:t>
            </a:r>
          </a:p>
          <a:p>
            <a:pPr lvl="2">
              <a:lnSpc>
                <a:spcPct val="120000"/>
              </a:lnSpc>
              <a:spcBef>
                <a:spcPts val="0"/>
              </a:spcBef>
              <a:spcAft>
                <a:spcPts val="200"/>
              </a:spcAft>
            </a:pPr>
            <a:r>
              <a:rPr lang="en-US" dirty="0"/>
              <a:t>Continues to function for reads on non-missing blocks.</a:t>
            </a:r>
          </a:p>
          <a:p>
            <a:pPr lvl="2">
              <a:lnSpc>
                <a:spcPct val="120000"/>
              </a:lnSpc>
              <a:spcBef>
                <a:spcPts val="0"/>
              </a:spcBef>
              <a:spcAft>
                <a:spcPts val="200"/>
              </a:spcAft>
            </a:pPr>
            <a:r>
              <a:rPr lang="en-US" dirty="0"/>
              <a:t>Implements read on missing block by recalculating value.</a:t>
            </a:r>
          </a:p>
          <a:p>
            <a:pPr lvl="1">
              <a:lnSpc>
                <a:spcPct val="120000"/>
              </a:lnSpc>
              <a:spcBef>
                <a:spcPts val="0"/>
              </a:spcBef>
              <a:spcAft>
                <a:spcPts val="200"/>
              </a:spcAft>
            </a:pPr>
            <a:r>
              <a:rPr lang="en-US" dirty="0"/>
              <a:t>Write</a:t>
            </a:r>
          </a:p>
          <a:p>
            <a:pPr lvl="2">
              <a:lnSpc>
                <a:spcPct val="120000"/>
              </a:lnSpc>
              <a:spcBef>
                <a:spcPts val="0"/>
              </a:spcBef>
              <a:spcAft>
                <a:spcPts val="200"/>
              </a:spcAft>
            </a:pPr>
            <a:r>
              <a:rPr lang="en-US" dirty="0"/>
              <a:t>Updates block and parity block for non-missing blocks.</a:t>
            </a:r>
          </a:p>
          <a:p>
            <a:pPr lvl="2">
              <a:lnSpc>
                <a:spcPct val="120000"/>
              </a:lnSpc>
              <a:spcBef>
                <a:spcPts val="0"/>
              </a:spcBef>
              <a:spcAft>
                <a:spcPts val="200"/>
              </a:spcAft>
            </a:pPr>
            <a:r>
              <a:rPr lang="en-US" dirty="0"/>
              <a:t>Computes missing block, and calculates parity based on old and new value.</a:t>
            </a:r>
          </a:p>
          <a:p>
            <a:pPr lvl="1">
              <a:lnSpc>
                <a:spcPct val="120000"/>
              </a:lnSpc>
              <a:spcBef>
                <a:spcPts val="0"/>
              </a:spcBef>
              <a:spcAft>
                <a:spcPts val="200"/>
              </a:spcAft>
            </a:pPr>
            <a:r>
              <a:rPr lang="en-US" dirty="0"/>
              <a:t>Over time</a:t>
            </a:r>
          </a:p>
          <a:p>
            <a:pPr lvl="2">
              <a:lnSpc>
                <a:spcPct val="120000"/>
              </a:lnSpc>
              <a:spcBef>
                <a:spcPts val="0"/>
              </a:spcBef>
              <a:spcAft>
                <a:spcPts val="200"/>
              </a:spcAft>
            </a:pPr>
            <a:r>
              <a:rPr lang="en-US" dirty="0"/>
              <a:t>“Hot Swap” the failed disk.</a:t>
            </a:r>
          </a:p>
          <a:p>
            <a:pPr lvl="2">
              <a:lnSpc>
                <a:spcPct val="120000"/>
              </a:lnSpc>
              <a:spcBef>
                <a:spcPts val="0"/>
              </a:spcBef>
              <a:spcAft>
                <a:spcPts val="200"/>
              </a:spcAft>
            </a:pPr>
            <a:r>
              <a:rPr lang="en-US" dirty="0"/>
              <a:t>Rebuild the missing data from values and parity.</a:t>
            </a:r>
          </a:p>
        </p:txBody>
      </p:sp>
      <p:pic>
        <p:nvPicPr>
          <p:cNvPr id="3" name="Picture 2"/>
          <p:cNvPicPr>
            <a:picLocks noChangeAspect="1"/>
          </p:cNvPicPr>
          <p:nvPr/>
        </p:nvPicPr>
        <p:blipFill>
          <a:blip r:embed="rId2"/>
          <a:stretch>
            <a:fillRect/>
          </a:stretch>
        </p:blipFill>
        <p:spPr>
          <a:xfrm>
            <a:off x="5206745" y="2792678"/>
            <a:ext cx="3578936" cy="1870282"/>
          </a:xfrm>
          <a:prstGeom prst="rect">
            <a:avLst/>
          </a:prstGeom>
        </p:spPr>
      </p:pic>
      <p:grpSp>
        <p:nvGrpSpPr>
          <p:cNvPr id="11" name="Group 10"/>
          <p:cNvGrpSpPr/>
          <p:nvPr/>
        </p:nvGrpSpPr>
        <p:grpSpPr>
          <a:xfrm>
            <a:off x="5206745" y="1464647"/>
            <a:ext cx="3578936" cy="1112088"/>
            <a:chOff x="5247565" y="1613950"/>
            <a:chExt cx="3578936" cy="1112088"/>
          </a:xfrm>
        </p:grpSpPr>
        <p:sp>
          <p:nvSpPr>
            <p:cNvPr id="4" name="Magnetic Disk 3"/>
            <p:cNvSpPr/>
            <p:nvPr/>
          </p:nvSpPr>
          <p:spPr>
            <a:xfrm>
              <a:off x="5247565"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A</a:t>
              </a:r>
            </a:p>
          </p:txBody>
        </p:sp>
        <p:sp>
          <p:nvSpPr>
            <p:cNvPr id="5" name="Magnetic Disk 4"/>
            <p:cNvSpPr/>
            <p:nvPr/>
          </p:nvSpPr>
          <p:spPr>
            <a:xfrm>
              <a:off x="599729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B</a:t>
              </a:r>
            </a:p>
          </p:txBody>
        </p:sp>
        <p:sp>
          <p:nvSpPr>
            <p:cNvPr id="6" name="Magnetic Disk 5"/>
            <p:cNvSpPr/>
            <p:nvPr/>
          </p:nvSpPr>
          <p:spPr>
            <a:xfrm>
              <a:off x="6747019"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C</a:t>
              </a:r>
            </a:p>
          </p:txBody>
        </p:sp>
        <p:sp>
          <p:nvSpPr>
            <p:cNvPr id="7" name="Magnetic Disk 6"/>
            <p:cNvSpPr/>
            <p:nvPr/>
          </p:nvSpPr>
          <p:spPr>
            <a:xfrm>
              <a:off x="7496746"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D</a:t>
              </a:r>
            </a:p>
          </p:txBody>
        </p:sp>
        <p:sp>
          <p:nvSpPr>
            <p:cNvPr id="8" name="Magnetic Disk 7"/>
            <p:cNvSpPr/>
            <p:nvPr/>
          </p:nvSpPr>
          <p:spPr>
            <a:xfrm>
              <a:off x="824647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E</a:t>
              </a:r>
            </a:p>
          </p:txBody>
        </p:sp>
      </p:grpSp>
      <p:sp>
        <p:nvSpPr>
          <p:cNvPr id="9" name="Magnetic Disk 8"/>
          <p:cNvSpPr/>
          <p:nvPr/>
        </p:nvSpPr>
        <p:spPr>
          <a:xfrm>
            <a:off x="5128782" y="34916"/>
            <a:ext cx="3567591"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One Big Logical Disk</a:t>
            </a:r>
          </a:p>
        </p:txBody>
      </p:sp>
      <p:sp>
        <p:nvSpPr>
          <p:cNvPr id="10" name="TextBox 9"/>
          <p:cNvSpPr txBox="1"/>
          <p:nvPr/>
        </p:nvSpPr>
        <p:spPr>
          <a:xfrm>
            <a:off x="4944191" y="1141863"/>
            <a:ext cx="1053101"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Is actually 5 smaller “logical” disks.</a:t>
            </a:r>
          </a:p>
        </p:txBody>
      </p:sp>
      <p:sp>
        <p:nvSpPr>
          <p:cNvPr id="12" name="TextBox 11"/>
          <p:cNvSpPr txBox="1"/>
          <p:nvPr/>
        </p:nvSpPr>
        <p:spPr>
          <a:xfrm>
            <a:off x="4944191" y="263158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Logical disk data spread over 5 physical disks.</a:t>
            </a:r>
          </a:p>
        </p:txBody>
      </p:sp>
    </p:spTree>
    <p:extLst>
      <p:ext uri="{BB962C8B-B14F-4D97-AF65-F5344CB8AC3E}">
        <p14:creationId xmlns:p14="http://schemas.microsoft.com/office/powerpoint/2010/main" val="3919506870"/>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5"/>
            <a:ext cx="8279946" cy="387798"/>
          </a:xfrm>
        </p:spPr>
        <p:txBody>
          <a:bodyPr/>
          <a:lstStyle/>
          <a:p>
            <a:pPr algn="l"/>
            <a:r>
              <a:rPr lang="en-US" dirty="0">
                <a:solidFill>
                  <a:schemeClr val="bg1"/>
                </a:solidFill>
              </a:rPr>
              <a:t>Very Simple Parity Example</a:t>
            </a:r>
          </a:p>
        </p:txBody>
      </p:sp>
      <p:sp>
        <p:nvSpPr>
          <p:cNvPr id="3" name="Content Placeholder 2"/>
          <p:cNvSpPr>
            <a:spLocks noGrp="1"/>
          </p:cNvSpPr>
          <p:nvPr>
            <p:ph sz="half" idx="1"/>
          </p:nvPr>
        </p:nvSpPr>
        <p:spPr>
          <a:xfrm>
            <a:off x="457200" y="969264"/>
            <a:ext cx="8357616" cy="3545980"/>
          </a:xfrm>
        </p:spPr>
        <p:txBody>
          <a:bodyPr>
            <a:normAutofit fontScale="92500" lnSpcReduction="10000"/>
          </a:bodyPr>
          <a:lstStyle/>
          <a:p>
            <a:r>
              <a:rPr lang="en-US" dirty="0"/>
              <a:t>Even-Odd Parity</a:t>
            </a:r>
          </a:p>
          <a:p>
            <a:pPr lvl="1"/>
            <a:r>
              <a:rPr lang="en-US" dirty="0"/>
              <a:t>b[</a:t>
            </a:r>
            <a:r>
              <a:rPr lang="en-US" dirty="0" err="1"/>
              <a:t>i</a:t>
            </a:r>
            <a:r>
              <a:rPr lang="en-US" dirty="0"/>
              <a:t>] is an array of bits (0 or 1)</a:t>
            </a:r>
          </a:p>
          <a:p>
            <a:pPr lvl="1"/>
            <a:r>
              <a:rPr lang="en-US" dirty="0"/>
              <a:t>P(b[</a:t>
            </a:r>
            <a:r>
              <a:rPr lang="en-US" dirty="0" err="1"/>
              <a:t>i</a:t>
            </a:r>
            <a:r>
              <a:rPr lang="en-US" dirty="0"/>
              <a:t>]) =</a:t>
            </a:r>
          </a:p>
          <a:p>
            <a:pPr lvl="2"/>
            <a:r>
              <a:rPr lang="en-US" dirty="0"/>
              <a:t>0 is an even number of bits = 1. {P([0,1,1,0,1,1])= 0</a:t>
            </a:r>
          </a:p>
          <a:p>
            <a:pPr lvl="2"/>
            <a:r>
              <a:rPr lang="en-US" dirty="0"/>
              <a:t>1 if an odd number of bits = 1. {P(0,0,1,0,1,1]= 1</a:t>
            </a:r>
          </a:p>
          <a:p>
            <a:pPr lvl="1"/>
            <a:r>
              <a:rPr lang="en-US" dirty="0"/>
              <a:t>Given an array with one missing bit and the parity bit, I can re-compute the missing bit.</a:t>
            </a:r>
          </a:p>
          <a:p>
            <a:pPr lvl="2"/>
            <a:r>
              <a:rPr lang="en-US" dirty="0"/>
              <a:t>Case 1: [0,?,1,0,1,1] has P=0. There must be an EVEN number of ones and ?=1.</a:t>
            </a:r>
          </a:p>
          <a:p>
            <a:pPr lvl="2"/>
            <a:r>
              <a:rPr lang="en-US" dirty="0"/>
              <a:t>Case 2: [0,?,1,0,1,1] has P=1. There must be an ODD number of ones and ?=0.</a:t>
            </a:r>
          </a:p>
          <a:p>
            <a:r>
              <a:rPr lang="en-US" dirty="0"/>
              <a:t>Block Parity applies this to a set of blocks bitwise</a:t>
            </a:r>
          </a:p>
          <a:p>
            <a:pPr lvl="1"/>
            <a:r>
              <a:rPr lang="en-US" dirty="0"/>
              <a:t>A1=[0,1,0,0,1,1]</a:t>
            </a:r>
          </a:p>
          <a:p>
            <a:pPr lvl="1"/>
            <a:r>
              <a:rPr lang="en-US" dirty="0"/>
              <a:t>A2=[1,1,1,0,0,0]</a:t>
            </a:r>
          </a:p>
          <a:p>
            <a:pPr lvl="1"/>
            <a:r>
              <a:rPr lang="en-US" dirty="0"/>
              <a:t>A3=[0,0,0,1,0,1]</a:t>
            </a:r>
          </a:p>
          <a:p>
            <a:pPr lvl="1"/>
            <a:r>
              <a:rPr lang="en-US" dirty="0"/>
              <a:t>Pa=[1,0,1,1,1,0]</a:t>
            </a:r>
          </a:p>
          <a:p>
            <a:pPr lvl="2"/>
            <a:endParaRPr lang="en-US" dirty="0"/>
          </a:p>
          <a:p>
            <a:pPr lvl="1"/>
            <a:endParaRPr lang="en-US" dirty="0"/>
          </a:p>
        </p:txBody>
      </p:sp>
      <p:sp>
        <p:nvSpPr>
          <p:cNvPr id="5" name="Rectangle 4"/>
          <p:cNvSpPr/>
          <p:nvPr/>
        </p:nvSpPr>
        <p:spPr>
          <a:xfrm>
            <a:off x="1589964" y="3475812"/>
            <a:ext cx="170597" cy="689212"/>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Rectangle 5"/>
          <p:cNvSpPr/>
          <p:nvPr/>
        </p:nvSpPr>
        <p:spPr>
          <a:xfrm>
            <a:off x="1582003" y="4171950"/>
            <a:ext cx="170597" cy="191014"/>
          </a:xfrm>
          <a:prstGeom prst="rect">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ight Brace 6"/>
          <p:cNvSpPr/>
          <p:nvPr/>
        </p:nvSpPr>
        <p:spPr>
          <a:xfrm>
            <a:off x="2565779" y="3411995"/>
            <a:ext cx="368489" cy="107600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p:cNvSpPr txBox="1"/>
          <p:nvPr/>
        </p:nvSpPr>
        <p:spPr>
          <a:xfrm>
            <a:off x="4107977" y="3723631"/>
            <a:ext cx="3719015"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If I am missing a block and have the parity block,</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 can re-compute the missing block bitwise from</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remaining blocks and parity block. </a:t>
            </a:r>
            <a:endPar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sp>
        <p:nvSpPr>
          <p:cNvPr id="9" name="Rectangle 8"/>
          <p:cNvSpPr/>
          <p:nvPr/>
        </p:nvSpPr>
        <p:spPr>
          <a:xfrm>
            <a:off x="3355858" y="3719166"/>
            <a:ext cx="513282" cy="461665"/>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17683375"/>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Date and Time Computation</a:t>
            </a:r>
          </a:p>
        </p:txBody>
      </p:sp>
      <p:sp>
        <p:nvSpPr>
          <p:cNvPr id="10" name="TextBox 11">
            <a:extLst>
              <a:ext uri="{FF2B5EF4-FFF2-40B4-BE49-F238E27FC236}">
                <a16:creationId xmlns:a16="http://schemas.microsoft.com/office/drawing/2014/main" id="{3AF55EB1-0DAB-D94F-B7DF-382E8850E51D}"/>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(F22): Lecture 9 - No SQL 1, Module II 1</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2151261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Storage Structures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13)</a:t>
            </a:r>
          </a:p>
          <a:p>
            <a:pPr marL="0" marR="0" lvl="0" indent="0" algn="ctr" defTabSz="457200" rtl="0" eaLnBrk="1" fontAlgn="base" latinLnBrk="0" hangingPunct="1">
              <a:lnSpc>
                <a:spcPct val="100000"/>
              </a:lnSpc>
              <a:spcBef>
                <a:spcPct val="0"/>
              </a:spcBef>
              <a:spcAft>
                <a:spcPct val="0"/>
              </a:spcAft>
              <a:buClrTx/>
              <a:buSzTx/>
              <a:buFontTx/>
              <a:buNone/>
              <a:tabLst/>
              <a:defRPr/>
            </a:pPr>
            <a:endParaRPr lang="en-US" altLang="en-US" sz="2800" i="1" dirty="0">
              <a:solidFill>
                <a:prstClr val="white"/>
              </a:solidFill>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Cover Next Week</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9FE77702-7C5A-C543-B502-B5A2FAE8D4C2}"/>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50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(F22): Lecture 9 - No SQL 1, Module II 1</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725698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A40D8FBD-C4B3-47AD-8320-48C6E70CFBA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File Organization</a:t>
            </a:r>
          </a:p>
        </p:txBody>
      </p:sp>
      <p:sp>
        <p:nvSpPr>
          <p:cNvPr id="77827" name="Rectangle 3">
            <a:extLst>
              <a:ext uri="{FF2B5EF4-FFF2-40B4-BE49-F238E27FC236}">
                <a16:creationId xmlns:a16="http://schemas.microsoft.com/office/drawing/2014/main" id="{B3A0C481-BBD2-48D5-9CB8-C59C3FA7C9A9}"/>
              </a:ext>
            </a:extLst>
          </p:cNvPr>
          <p:cNvSpPr>
            <a:spLocks noGrp="1" noChangeArrowheads="1"/>
          </p:cNvSpPr>
          <p:nvPr>
            <p:ph idx="1"/>
          </p:nvPr>
        </p:nvSpPr>
        <p:spPr>
          <a:xfrm>
            <a:off x="1719263" y="820342"/>
            <a:ext cx="5780485" cy="3677840"/>
          </a:xfrm>
        </p:spPr>
        <p:txBody>
          <a:bodyPr/>
          <a:lstStyle/>
          <a:p>
            <a:r>
              <a:rPr lang="en-US" altLang="en-US" dirty="0"/>
              <a:t>The database is stored as a collection of </a:t>
            </a:r>
            <a:r>
              <a:rPr lang="en-US" altLang="en-US" i="1" dirty="0"/>
              <a:t>files</a:t>
            </a:r>
            <a:r>
              <a:rPr lang="en-US" altLang="en-US" dirty="0"/>
              <a:t>.  Each file is a sequence of </a:t>
            </a:r>
            <a:r>
              <a:rPr lang="en-US" altLang="en-US" i="1" dirty="0"/>
              <a:t>records.  </a:t>
            </a:r>
            <a:r>
              <a:rPr lang="en-US" altLang="en-US" dirty="0"/>
              <a:t>A record is a sequence of fields.</a:t>
            </a:r>
          </a:p>
          <a:p>
            <a:r>
              <a:rPr lang="en-US" altLang="en-US" dirty="0"/>
              <a:t>One approach</a:t>
            </a:r>
          </a:p>
          <a:p>
            <a:pPr lvl="1"/>
            <a:r>
              <a:rPr lang="en-US" altLang="en-US" dirty="0"/>
              <a:t>Assume record size is fixed</a:t>
            </a:r>
          </a:p>
          <a:p>
            <a:pPr lvl="1"/>
            <a:r>
              <a:rPr lang="en-US" altLang="en-US" dirty="0"/>
              <a:t>Each file has records of one particular type only</a:t>
            </a:r>
          </a:p>
          <a:p>
            <a:pPr lvl="1"/>
            <a:r>
              <a:rPr lang="en-US" altLang="en-US" dirty="0"/>
              <a:t>Different files are used for different relations</a:t>
            </a:r>
          </a:p>
          <a:p>
            <a:pPr marL="342900" lvl="1" indent="0">
              <a:buNone/>
            </a:pPr>
            <a:r>
              <a:rPr lang="en-US" altLang="en-US" dirty="0"/>
              <a:t>This case is easiest to implement; will consider variable length records later</a:t>
            </a:r>
          </a:p>
          <a:p>
            <a:pPr marL="5954" indent="-5954"/>
            <a:r>
              <a:rPr lang="en-US" altLang="en-US" dirty="0"/>
              <a:t> We assume that records are smaller than a disk block</a:t>
            </a:r>
          </a:p>
          <a:p>
            <a:pPr marL="348854" lvl="1" indent="-5954">
              <a:buNone/>
            </a:pPr>
            <a:r>
              <a:rPr lang="en-US" altLang="en-US" dirty="0"/>
              <a:t>.</a:t>
            </a:r>
          </a:p>
        </p:txBody>
      </p:sp>
    </p:spTree>
    <p:extLst>
      <p:ext uri="{BB962C8B-B14F-4D97-AF65-F5344CB8AC3E}">
        <p14:creationId xmlns:p14="http://schemas.microsoft.com/office/powerpoint/2010/main" val="3382757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4992"/>
            <a:ext cx="8279946" cy="387798"/>
          </a:xfrm>
        </p:spPr>
        <p:txBody>
          <a:bodyPr/>
          <a:lstStyle/>
          <a:p>
            <a:pPr algn="l"/>
            <a:r>
              <a:rPr lang="en-US" dirty="0">
                <a:solidFill>
                  <a:schemeClr val="bg1"/>
                </a:solidFill>
              </a:rPr>
              <a:t>Terminology</a:t>
            </a:r>
          </a:p>
        </p:txBody>
      </p:sp>
      <p:sp>
        <p:nvSpPr>
          <p:cNvPr id="3" name="Content Placeholder 2"/>
          <p:cNvSpPr>
            <a:spLocks noGrp="1"/>
          </p:cNvSpPr>
          <p:nvPr>
            <p:ph sz="half" idx="1"/>
          </p:nvPr>
        </p:nvSpPr>
        <p:spPr/>
        <p:txBody>
          <a:bodyPr/>
          <a:lstStyle/>
          <a:p>
            <a:r>
              <a:rPr lang="en-US" dirty="0"/>
              <a:t>A tuple in a relation maps to a </a:t>
            </a:r>
            <a:r>
              <a:rPr lang="en-US" i="1" dirty="0"/>
              <a:t>record</a:t>
            </a:r>
            <a:r>
              <a:rPr lang="en-US" dirty="0"/>
              <a:t>. Records may be</a:t>
            </a:r>
          </a:p>
          <a:p>
            <a:pPr lvl="1"/>
            <a:r>
              <a:rPr lang="en-US" i="1" dirty="0"/>
              <a:t>Fixed length</a:t>
            </a:r>
          </a:p>
          <a:p>
            <a:pPr lvl="1"/>
            <a:r>
              <a:rPr lang="en-US" i="1" dirty="0"/>
              <a:t>Variable length</a:t>
            </a:r>
          </a:p>
          <a:p>
            <a:pPr lvl="1"/>
            <a:r>
              <a:rPr lang="en-US" i="1" dirty="0"/>
              <a:t>Variable format </a:t>
            </a:r>
            <a:r>
              <a:rPr lang="en-US" dirty="0"/>
              <a:t>(which we will see in Neo4J, </a:t>
            </a:r>
            <a:r>
              <a:rPr lang="en-US" dirty="0" err="1"/>
              <a:t>DynamoDB</a:t>
            </a:r>
            <a:r>
              <a:rPr lang="en-US" dirty="0"/>
              <a:t>, </a:t>
            </a:r>
            <a:r>
              <a:rPr lang="en-US" dirty="0" err="1"/>
              <a:t>etc</a:t>
            </a:r>
            <a:r>
              <a:rPr lang="en-US" dirty="0"/>
              <a:t>).</a:t>
            </a:r>
            <a:endParaRPr lang="en-US" i="1" dirty="0"/>
          </a:p>
          <a:p>
            <a:r>
              <a:rPr lang="en-US" dirty="0"/>
              <a:t>A </a:t>
            </a:r>
            <a:r>
              <a:rPr lang="en-US" i="1" dirty="0"/>
              <a:t>block</a:t>
            </a:r>
            <a:endParaRPr lang="en-US" dirty="0"/>
          </a:p>
          <a:p>
            <a:pPr lvl="1"/>
            <a:r>
              <a:rPr lang="en-US" dirty="0"/>
              <a:t>Is the unit of transfer between disks and memory (buffer pools).</a:t>
            </a:r>
          </a:p>
          <a:p>
            <a:pPr lvl="1"/>
            <a:r>
              <a:rPr lang="en-US" dirty="0"/>
              <a:t>Contains multiple records, usually but not always from the same relation.</a:t>
            </a:r>
          </a:p>
          <a:p>
            <a:r>
              <a:rPr lang="en-US" dirty="0"/>
              <a:t>The </a:t>
            </a:r>
            <a:r>
              <a:rPr lang="en-US" i="1" dirty="0"/>
              <a:t>database address space </a:t>
            </a:r>
            <a:r>
              <a:rPr lang="en-US" dirty="0"/>
              <a:t>contains</a:t>
            </a:r>
          </a:p>
          <a:p>
            <a:pPr lvl="1"/>
            <a:r>
              <a:rPr lang="en-US" dirty="0"/>
              <a:t>All of the blocks and records that the database manages</a:t>
            </a:r>
          </a:p>
          <a:p>
            <a:pPr lvl="1"/>
            <a:r>
              <a:rPr lang="en-US" dirty="0"/>
              <a:t>Including blocks/records containing data</a:t>
            </a:r>
          </a:p>
          <a:p>
            <a:pPr lvl="1"/>
            <a:r>
              <a:rPr lang="en-US" dirty="0"/>
              <a:t>And blocks/records containing free space.</a:t>
            </a:r>
          </a:p>
        </p:txBody>
      </p:sp>
    </p:spTree>
    <p:extLst>
      <p:ext uri="{BB962C8B-B14F-4D97-AF65-F5344CB8AC3E}">
        <p14:creationId xmlns:p14="http://schemas.microsoft.com/office/powerpoint/2010/main" val="338669328"/>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4"/>
            <a:ext cx="5635412" cy="1434800"/>
          </a:xfrm>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2579230" y="2380636"/>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EF5B44A-596B-7F4A-AB3D-4CE4AF378333}"/>
              </a:ext>
            </a:extLst>
          </p:cNvPr>
          <p:cNvSpPr/>
          <p:nvPr/>
        </p:nvSpPr>
        <p:spPr bwMode="auto">
          <a:xfrm>
            <a:off x="3200400" y="2380636"/>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9F0598AB-E0D0-A640-8D9C-34BA2ECA0F72}"/>
              </a:ext>
            </a:extLst>
          </p:cNvPr>
          <p:cNvSpPr/>
          <p:nvPr/>
        </p:nvSpPr>
        <p:spPr bwMode="auto">
          <a:xfrm>
            <a:off x="3200400" y="3218836"/>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36551557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b="1" dirty="0"/>
              <a:t>move records </a:t>
            </a:r>
            <a:r>
              <a:rPr lang="en-US" altLang="en-US" b="1" i="1" dirty="0" err="1"/>
              <a:t>i</a:t>
            </a:r>
            <a:r>
              <a:rPr lang="en-US" altLang="en-US" b="1" dirty="0"/>
              <a:t> + 1, . . ., </a:t>
            </a:r>
            <a:r>
              <a:rPr lang="en-US" altLang="en-US" b="1" i="1" dirty="0"/>
              <a:t>n</a:t>
            </a:r>
            <a:r>
              <a:rPr lang="en-US" altLang="en-US" b="1" dirty="0"/>
              <a:t>  to </a:t>
            </a:r>
            <a:r>
              <a:rPr lang="en-US" altLang="en-US" b="1" i="1" dirty="0" err="1"/>
              <a:t>i</a:t>
            </a:r>
            <a:r>
              <a:rPr lang="en-US" altLang="en-US" b="1" i="1" dirty="0"/>
              <a:t>, . . . , n </a:t>
            </a:r>
            <a:r>
              <a:rPr lang="en-US" altLang="en-US" b="1" i="1" dirty="0">
                <a:sym typeface="Symbol" panose="05050102010706020507" pitchFamily="18" charset="2"/>
              </a:rPr>
              <a:t>– </a:t>
            </a:r>
            <a:r>
              <a:rPr lang="en-US" altLang="en-US" b="1"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a:t>
            </a:r>
          </a:p>
        </p:txBody>
      </p:sp>
      <p:pic>
        <p:nvPicPr>
          <p:cNvPr id="6" name="Graphic 5">
            <a:extLst>
              <a:ext uri="{FF2B5EF4-FFF2-40B4-BE49-F238E27FC236}">
                <a16:creationId xmlns:a16="http://schemas.microsoft.com/office/drawing/2014/main" id="{F5576AFE-02C2-4348-8F1E-7F5213955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7482" y="2358994"/>
            <a:ext cx="3679324" cy="2149838"/>
          </a:xfrm>
          <a:prstGeom prst="rect">
            <a:avLst/>
          </a:prstGeom>
        </p:spPr>
      </p:pic>
    </p:spTree>
    <p:extLst>
      <p:ext uri="{BB962C8B-B14F-4D97-AF65-F5344CB8AC3E}">
        <p14:creationId xmlns:p14="http://schemas.microsoft.com/office/powerpoint/2010/main" val="2123742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b="1" dirty="0">
                <a:sym typeface="Symbol" panose="05050102010706020507" pitchFamily="18" charset="2"/>
              </a:rPr>
              <a:t>move record </a:t>
            </a:r>
            <a:r>
              <a:rPr lang="en-US" altLang="en-US" b="1" i="1" dirty="0">
                <a:sym typeface="Symbol" panose="05050102010706020507" pitchFamily="18" charset="2"/>
              </a:rPr>
              <a:t>n </a:t>
            </a:r>
            <a:r>
              <a:rPr lang="en-US" altLang="en-US" b="1" dirty="0">
                <a:sym typeface="Symbol" panose="05050102010706020507" pitchFamily="18" charset="2"/>
              </a:rPr>
              <a:t> to </a:t>
            </a:r>
            <a:r>
              <a:rPr lang="en-US" altLang="en-US" b="1" i="1" dirty="0" err="1">
                <a:sym typeface="Symbol" panose="05050102010706020507" pitchFamily="18" charset="2"/>
              </a:rPr>
              <a:t>i</a:t>
            </a:r>
            <a:endParaRPr lang="en-US" altLang="en-US" b="1"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 and replaced by record 11</a:t>
            </a:r>
          </a:p>
          <a:p>
            <a:pPr marL="342900" lvl="1" indent="0">
              <a:buNone/>
            </a:pPr>
            <a:endParaRPr lang="en-US" altLang="en-US" b="1" dirty="0">
              <a:sym typeface="Symbol" panose="05050102010706020507" pitchFamily="18" charset="2"/>
            </a:endParaRPr>
          </a:p>
        </p:txBody>
      </p:sp>
      <p:pic>
        <p:nvPicPr>
          <p:cNvPr id="5" name="Graphic 4">
            <a:extLst>
              <a:ext uri="{FF2B5EF4-FFF2-40B4-BE49-F238E27FC236}">
                <a16:creationId xmlns:a16="http://schemas.microsoft.com/office/drawing/2014/main" id="{57778C1E-DCEA-447C-99A5-A41591D38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2454" y="2321524"/>
            <a:ext cx="3864141" cy="2245601"/>
          </a:xfrm>
          <a:prstGeom prst="rect">
            <a:avLst/>
          </a:prstGeom>
        </p:spPr>
      </p:pic>
    </p:spTree>
    <p:extLst>
      <p:ext uri="{BB962C8B-B14F-4D97-AF65-F5344CB8AC3E}">
        <p14:creationId xmlns:p14="http://schemas.microsoft.com/office/powerpoint/2010/main" val="29664678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b="1" dirty="0">
                <a:sym typeface="Symbol" panose="05050102010706020507" pitchFamily="18" charset="2"/>
              </a:rPr>
              <a:t>do not move records, but link all free records on a </a:t>
            </a:r>
            <a:r>
              <a:rPr lang="en-US" altLang="en-US" b="1" i="1" dirty="0">
                <a:sym typeface="Symbol" panose="05050102010706020507" pitchFamily="18" charset="2"/>
              </a:rPr>
              <a:t>free list</a:t>
            </a:r>
            <a:endParaRPr lang="en-US" altLang="en-US" b="1" dirty="0">
              <a:sym typeface="Symbol" panose="05050102010706020507" pitchFamily="18" charset="2"/>
            </a:endParaRPr>
          </a:p>
        </p:txBody>
      </p:sp>
      <p:pic>
        <p:nvPicPr>
          <p:cNvPr id="6" name="Graphic 5">
            <a:extLst>
              <a:ext uri="{FF2B5EF4-FFF2-40B4-BE49-F238E27FC236}">
                <a16:creationId xmlns:a16="http://schemas.microsoft.com/office/drawing/2014/main" id="{BD4EC9B3-0153-42F4-B4AB-9D1A90332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4637" y="2037934"/>
            <a:ext cx="3944525" cy="2478854"/>
          </a:xfrm>
          <a:prstGeom prst="rect">
            <a:avLst/>
          </a:prstGeom>
        </p:spPr>
      </p:pic>
    </p:spTree>
    <p:extLst>
      <p:ext uri="{BB962C8B-B14F-4D97-AF65-F5344CB8AC3E}">
        <p14:creationId xmlns:p14="http://schemas.microsoft.com/office/powerpoint/2010/main" val="40779999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6791EE68-37C9-4B1B-9F29-C787D33A9F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Variable-Length Records</a:t>
            </a:r>
          </a:p>
        </p:txBody>
      </p:sp>
      <p:sp>
        <p:nvSpPr>
          <p:cNvPr id="88067" name="Rectangle 3">
            <a:extLst>
              <a:ext uri="{FF2B5EF4-FFF2-40B4-BE49-F238E27FC236}">
                <a16:creationId xmlns:a16="http://schemas.microsoft.com/office/drawing/2014/main" id="{7CE9FE88-828A-4BC1-8BE5-E94CA02154D0}"/>
              </a:ext>
            </a:extLst>
          </p:cNvPr>
          <p:cNvSpPr>
            <a:spLocks noGrp="1" noChangeArrowheads="1"/>
          </p:cNvSpPr>
          <p:nvPr>
            <p:ph type="body" idx="1"/>
          </p:nvPr>
        </p:nvSpPr>
        <p:spPr>
          <a:xfrm>
            <a:off x="1753710" y="927498"/>
            <a:ext cx="5701314" cy="3673078"/>
          </a:xfrm>
        </p:spPr>
        <p:txBody>
          <a:bodyPr/>
          <a:lstStyle/>
          <a:p>
            <a:r>
              <a:rPr lang="en-US" altLang="en-US" dirty="0"/>
              <a:t>Variable-length records arise in database systems in several ways:</a:t>
            </a:r>
          </a:p>
          <a:p>
            <a:pPr lvl="1"/>
            <a:r>
              <a:rPr lang="en-US" altLang="en-US" dirty="0"/>
              <a:t>Storage of multiple record types in a file.</a:t>
            </a:r>
          </a:p>
          <a:p>
            <a:pPr lvl="1"/>
            <a:r>
              <a:rPr lang="en-US" altLang="en-US" dirty="0"/>
              <a:t>Record types that allow variable lengths for one or more fields such as strings (</a:t>
            </a:r>
            <a:r>
              <a:rPr lang="en-US" altLang="en-US" b="1" dirty="0"/>
              <a:t>varchar</a:t>
            </a:r>
            <a:r>
              <a:rPr lang="en-US" altLang="en-US" dirty="0"/>
              <a:t>)</a:t>
            </a:r>
          </a:p>
          <a:p>
            <a:pPr lvl="1"/>
            <a:r>
              <a:rPr lang="en-US" altLang="en-US" dirty="0"/>
              <a:t>Record types that allow repeating fields (used in some older data models).</a:t>
            </a:r>
          </a:p>
          <a:p>
            <a:r>
              <a:rPr lang="en-US" altLang="en-US" dirty="0"/>
              <a:t>Attributes are stored in order</a:t>
            </a:r>
          </a:p>
          <a:p>
            <a:r>
              <a:rPr lang="en-US" altLang="en-US" dirty="0"/>
              <a:t>Variable length attributes represented by fixed size (offset, length), with actual data stored after all fixed length attributes</a:t>
            </a:r>
          </a:p>
          <a:p>
            <a:r>
              <a:rPr lang="en-US" altLang="en-US" dirty="0"/>
              <a:t>Null values represented by null-value bitmap</a:t>
            </a:r>
          </a:p>
          <a:p>
            <a:pPr>
              <a:buFont typeface="Monotype Sorts" pitchFamily="-65" charset="2"/>
              <a:buNone/>
            </a:pPr>
            <a:endParaRPr lang="en-US" altLang="en-US" dirty="0"/>
          </a:p>
        </p:txBody>
      </p:sp>
      <p:pic>
        <p:nvPicPr>
          <p:cNvPr id="3" name="Graphic 2">
            <a:extLst>
              <a:ext uri="{FF2B5EF4-FFF2-40B4-BE49-F238E27FC236}">
                <a16:creationId xmlns:a16="http://schemas.microsoft.com/office/drawing/2014/main" id="{8F1604FC-4EFB-44C1-97BC-1E7707DD7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9569" y="3453323"/>
            <a:ext cx="4864974" cy="893286"/>
          </a:xfrm>
          <a:prstGeom prst="rect">
            <a:avLst/>
          </a:prstGeom>
        </p:spPr>
      </p:pic>
    </p:spTree>
    <p:extLst>
      <p:ext uri="{BB962C8B-B14F-4D97-AF65-F5344CB8AC3E}">
        <p14:creationId xmlns:p14="http://schemas.microsoft.com/office/powerpoint/2010/main" val="6525860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C76C3333-53AE-4B99-A283-DF0FABC6116F}"/>
              </a:ext>
            </a:extLst>
          </p:cNvPr>
          <p:cNvSpPr>
            <a:spLocks noGrp="1" noChangeArrowheads="1"/>
          </p:cNvSpPr>
          <p:nvPr>
            <p:ph type="title"/>
          </p:nvPr>
        </p:nvSpPr>
        <p:spPr>
          <a:xfrm>
            <a:off x="1658601" y="253607"/>
            <a:ext cx="6470989" cy="342900"/>
          </a:xfrm>
        </p:spPr>
        <p:txBody>
          <a:bodyPr/>
          <a:lstStyle/>
          <a:p>
            <a:pPr>
              <a:defRPr/>
            </a:pPr>
            <a:r>
              <a:rPr lang="en-US" altLang="en-US" sz="2025" dirty="0">
                <a:effectLst>
                  <a:outerShdw blurRad="38100" dist="38100" dir="2700000" algn="tl">
                    <a:srgbClr val="C0C0C0"/>
                  </a:outerShdw>
                </a:effectLst>
              </a:rPr>
              <a:t>Variable-Length Records: Slotted Page Structure</a:t>
            </a:r>
          </a:p>
        </p:txBody>
      </p:sp>
      <p:sp>
        <p:nvSpPr>
          <p:cNvPr id="90115" name="Rectangle 3">
            <a:extLst>
              <a:ext uri="{FF2B5EF4-FFF2-40B4-BE49-F238E27FC236}">
                <a16:creationId xmlns:a16="http://schemas.microsoft.com/office/drawing/2014/main" id="{89C70259-E6A3-4EBA-80A2-237FC0E12C2E}"/>
              </a:ext>
            </a:extLst>
          </p:cNvPr>
          <p:cNvSpPr>
            <a:spLocks noGrp="1" noChangeArrowheads="1"/>
          </p:cNvSpPr>
          <p:nvPr>
            <p:ph type="body" idx="1"/>
          </p:nvPr>
        </p:nvSpPr>
        <p:spPr>
          <a:xfrm>
            <a:off x="1775535" y="2299098"/>
            <a:ext cx="5572957" cy="2578894"/>
          </a:xfrm>
        </p:spPr>
        <p:txBody>
          <a:bodyPr/>
          <a:lstStyle/>
          <a:p>
            <a:r>
              <a:rPr lang="en-US" altLang="en-US" b="1" dirty="0">
                <a:solidFill>
                  <a:srgbClr val="002060"/>
                </a:solidFill>
              </a:rPr>
              <a:t>Slotted page</a:t>
            </a:r>
            <a:r>
              <a:rPr lang="en-US" altLang="en-US" dirty="0">
                <a:solidFill>
                  <a:srgbClr val="002060"/>
                </a:solidFill>
              </a:rPr>
              <a:t> </a:t>
            </a:r>
            <a:r>
              <a:rPr lang="en-US" altLang="en-US" dirty="0"/>
              <a:t>header contains:</a:t>
            </a:r>
          </a:p>
          <a:p>
            <a:pPr lvl="1"/>
            <a:r>
              <a:rPr lang="en-US" altLang="en-US" dirty="0"/>
              <a:t>number of record entries</a:t>
            </a:r>
          </a:p>
          <a:p>
            <a:pPr lvl="1"/>
            <a:r>
              <a:rPr lang="en-US" altLang="en-US" dirty="0"/>
              <a:t>end of free space in the block</a:t>
            </a:r>
          </a:p>
          <a:p>
            <a:pPr lvl="1"/>
            <a:r>
              <a:rPr lang="en-US" altLang="en-US" dirty="0"/>
              <a:t>location and size of each record</a:t>
            </a:r>
          </a:p>
          <a:p>
            <a:r>
              <a:rPr lang="en-US" altLang="en-US" dirty="0"/>
              <a:t>Records can be moved around within a page to keep them contiguous with no empty space between them; entry in the header must be updated.</a:t>
            </a:r>
          </a:p>
          <a:p>
            <a:r>
              <a:rPr lang="en-US" altLang="en-US" dirty="0"/>
              <a:t>Pointers should not point directly to record — instead they should point to the entry for the record in header.</a:t>
            </a:r>
          </a:p>
        </p:txBody>
      </p:sp>
      <p:pic>
        <p:nvPicPr>
          <p:cNvPr id="90116" name="Picture 10">
            <a:extLst>
              <a:ext uri="{FF2B5EF4-FFF2-40B4-BE49-F238E27FC236}">
                <a16:creationId xmlns:a16="http://schemas.microsoft.com/office/drawing/2014/main" id="{F694B84F-B2F1-4444-A933-01994CEF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261" y="866804"/>
            <a:ext cx="3827859" cy="1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532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18C1-BD2E-4B39-B110-F2F02CBE42FC}"/>
              </a:ext>
            </a:extLst>
          </p:cNvPr>
          <p:cNvSpPr>
            <a:spLocks noGrp="1"/>
          </p:cNvSpPr>
          <p:nvPr>
            <p:ph type="title"/>
          </p:nvPr>
        </p:nvSpPr>
        <p:spPr/>
        <p:txBody>
          <a:bodyPr/>
          <a:lstStyle/>
          <a:p>
            <a:r>
              <a:rPr lang="en-IN" dirty="0"/>
              <a:t>Storing Large Objects</a:t>
            </a:r>
          </a:p>
        </p:txBody>
      </p:sp>
      <p:sp>
        <p:nvSpPr>
          <p:cNvPr id="3" name="Content Placeholder 2">
            <a:extLst>
              <a:ext uri="{FF2B5EF4-FFF2-40B4-BE49-F238E27FC236}">
                <a16:creationId xmlns:a16="http://schemas.microsoft.com/office/drawing/2014/main" id="{8447491D-30F5-4220-98ED-F4DC61CD8449}"/>
              </a:ext>
            </a:extLst>
          </p:cNvPr>
          <p:cNvSpPr>
            <a:spLocks noGrp="1"/>
          </p:cNvSpPr>
          <p:nvPr>
            <p:ph idx="1"/>
          </p:nvPr>
        </p:nvSpPr>
        <p:spPr/>
        <p:txBody>
          <a:bodyPr/>
          <a:lstStyle/>
          <a:p>
            <a:r>
              <a:rPr lang="en-IN" dirty="0"/>
              <a:t>E.g., blob/</a:t>
            </a:r>
            <a:r>
              <a:rPr lang="en-IN" dirty="0" err="1"/>
              <a:t>clob</a:t>
            </a:r>
            <a:r>
              <a:rPr lang="en-IN" dirty="0"/>
              <a:t> types</a:t>
            </a:r>
          </a:p>
          <a:p>
            <a:r>
              <a:rPr lang="en-IN" dirty="0"/>
              <a:t>Records must be smaller than pages</a:t>
            </a:r>
          </a:p>
          <a:p>
            <a:r>
              <a:rPr lang="en-IN" dirty="0"/>
              <a:t>Alternatives:</a:t>
            </a:r>
          </a:p>
          <a:p>
            <a:pPr lvl="1"/>
            <a:r>
              <a:rPr lang="en-IN" dirty="0"/>
              <a:t>Store as files in file systems</a:t>
            </a:r>
          </a:p>
          <a:p>
            <a:pPr lvl="1"/>
            <a:r>
              <a:rPr lang="en-IN" dirty="0"/>
              <a:t>Store as files managed by database</a:t>
            </a:r>
          </a:p>
          <a:p>
            <a:pPr lvl="1"/>
            <a:r>
              <a:rPr lang="en-IN" dirty="0"/>
              <a:t>Break into pieces and store in multiple tuples in separate relation</a:t>
            </a:r>
          </a:p>
          <a:p>
            <a:pPr lvl="2"/>
            <a:r>
              <a:rPr lang="en-IN" dirty="0"/>
              <a:t>PostgreSQL TOAST</a:t>
            </a:r>
          </a:p>
        </p:txBody>
      </p:sp>
    </p:spTree>
    <p:extLst>
      <p:ext uri="{BB962C8B-B14F-4D97-AF65-F5344CB8AC3E}">
        <p14:creationId xmlns:p14="http://schemas.microsoft.com/office/powerpoint/2010/main" val="17948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8DD78A-780F-2E17-998F-48B4F90F04F4}"/>
              </a:ext>
            </a:extLst>
          </p:cNvPr>
          <p:cNvSpPr>
            <a:spLocks noGrp="1"/>
          </p:cNvSpPr>
          <p:nvPr>
            <p:ph idx="1"/>
          </p:nvPr>
        </p:nvSpPr>
        <p:spPr>
          <a:xfrm>
            <a:off x="3352800" y="590550"/>
            <a:ext cx="5638800" cy="4038600"/>
          </a:xfrm>
        </p:spPr>
        <p:txBody>
          <a:bodyPr/>
          <a:lstStyle/>
          <a:p>
            <a:r>
              <a:rPr lang="en-US" dirty="0"/>
              <a:t>This list is not complete. Google or read the docs before trying to solve a date/time computation yourself.</a:t>
            </a:r>
          </a:p>
          <a:p>
            <a:r>
              <a:rPr lang="en-US" b="0" i="0" dirty="0">
                <a:solidFill>
                  <a:srgbClr val="000000"/>
                </a:solidFill>
                <a:effectLst/>
              </a:rPr>
              <a:t>STR_TO_DATE(</a:t>
            </a:r>
            <a:r>
              <a:rPr lang="en-US" b="0" i="1" dirty="0">
                <a:solidFill>
                  <a:srgbClr val="000000"/>
                </a:solidFill>
                <a:effectLst/>
              </a:rPr>
              <a:t>string</a:t>
            </a:r>
            <a:r>
              <a:rPr lang="en-US" b="0" i="0" dirty="0">
                <a:solidFill>
                  <a:srgbClr val="000000"/>
                </a:solidFill>
                <a:effectLst/>
              </a:rPr>
              <a:t>, </a:t>
            </a:r>
            <a:r>
              <a:rPr lang="en-US" b="0" i="1" dirty="0">
                <a:solidFill>
                  <a:srgbClr val="000000"/>
                </a:solidFill>
                <a:effectLst/>
              </a:rPr>
              <a:t>format</a:t>
            </a:r>
            <a:r>
              <a:rPr lang="en-US" b="0" i="0" dirty="0">
                <a:solidFill>
                  <a:srgbClr val="000000"/>
                </a:solidFill>
                <a:effectLst/>
              </a:rPr>
              <a:t>) is very useful for</a:t>
            </a:r>
            <a:br>
              <a:rPr lang="en-US" b="0" i="0" dirty="0">
                <a:solidFill>
                  <a:srgbClr val="000000"/>
                </a:solidFill>
                <a:effectLst/>
              </a:rPr>
            </a:br>
            <a:r>
              <a:rPr lang="en-US" b="0" i="0" dirty="0">
                <a:solidFill>
                  <a:srgbClr val="000000"/>
                </a:solidFill>
                <a:effectLst/>
              </a:rPr>
              <a:t>data importing.</a:t>
            </a:r>
          </a:p>
          <a:p>
            <a:r>
              <a:rPr lang="en-US" dirty="0">
                <a:solidFill>
                  <a:srgbClr val="000000"/>
                </a:solidFill>
              </a:rPr>
              <a:t>I cannot remember all of the functions, and they</a:t>
            </a:r>
            <a:br>
              <a:rPr lang="en-US" dirty="0">
                <a:solidFill>
                  <a:srgbClr val="000000"/>
                </a:solidFill>
              </a:rPr>
            </a:br>
            <a:r>
              <a:rPr lang="en-US" dirty="0">
                <a:solidFill>
                  <a:srgbClr val="000000"/>
                </a:solidFill>
              </a:rPr>
              <a:t>often differ from one RDBMs to another.</a:t>
            </a:r>
          </a:p>
          <a:p>
            <a:r>
              <a:rPr lang="en-US" dirty="0">
                <a:solidFill>
                  <a:srgbClr val="000000"/>
                </a:solidFill>
              </a:rPr>
              <a:t>So, I have to play with it.</a:t>
            </a:r>
          </a:p>
          <a:p>
            <a:endParaRPr lang="en-US" dirty="0">
              <a:solidFill>
                <a:srgbClr val="000000"/>
              </a:solidFill>
            </a:endParaRPr>
          </a:p>
          <a:p>
            <a:r>
              <a:rPr lang="en-US" dirty="0">
                <a:solidFill>
                  <a:srgbClr val="000000"/>
                </a:solidFill>
              </a:rPr>
              <a:t>Show examples in notebook.</a:t>
            </a:r>
            <a:endParaRPr lang="en-US" dirty="0"/>
          </a:p>
        </p:txBody>
      </p:sp>
      <p:sp>
        <p:nvSpPr>
          <p:cNvPr id="3" name="Title 2">
            <a:extLst>
              <a:ext uri="{FF2B5EF4-FFF2-40B4-BE49-F238E27FC236}">
                <a16:creationId xmlns:a16="http://schemas.microsoft.com/office/drawing/2014/main" id="{9ADD1F51-E926-2B90-B803-77281FE063DD}"/>
              </a:ext>
            </a:extLst>
          </p:cNvPr>
          <p:cNvSpPr>
            <a:spLocks noGrp="1"/>
          </p:cNvSpPr>
          <p:nvPr>
            <p:ph type="title"/>
          </p:nvPr>
        </p:nvSpPr>
        <p:spPr/>
        <p:txBody>
          <a:bodyPr/>
          <a:lstStyle/>
          <a:p>
            <a:r>
              <a:rPr lang="en-US" dirty="0"/>
              <a:t>Some Functions</a:t>
            </a:r>
          </a:p>
        </p:txBody>
      </p:sp>
      <p:pic>
        <p:nvPicPr>
          <p:cNvPr id="4" name="Picture 3">
            <a:extLst>
              <a:ext uri="{FF2B5EF4-FFF2-40B4-BE49-F238E27FC236}">
                <a16:creationId xmlns:a16="http://schemas.microsoft.com/office/drawing/2014/main" id="{D18E7958-7EE0-EC1C-32F9-D2EAA71C17E5}"/>
              </a:ext>
            </a:extLst>
          </p:cNvPr>
          <p:cNvPicPr>
            <a:picLocks noChangeAspect="1"/>
          </p:cNvPicPr>
          <p:nvPr/>
        </p:nvPicPr>
        <p:blipFill>
          <a:blip r:embed="rId2"/>
          <a:stretch>
            <a:fillRect/>
          </a:stretch>
        </p:blipFill>
        <p:spPr>
          <a:xfrm>
            <a:off x="156575" y="590550"/>
            <a:ext cx="3004878" cy="3990975"/>
          </a:xfrm>
          <a:prstGeom prst="rect">
            <a:avLst/>
          </a:prstGeom>
        </p:spPr>
      </p:pic>
    </p:spTree>
    <p:extLst>
      <p:ext uri="{BB962C8B-B14F-4D97-AF65-F5344CB8AC3E}">
        <p14:creationId xmlns:p14="http://schemas.microsoft.com/office/powerpoint/2010/main" val="30001824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92163" name="Rectangle 3">
            <a:extLst>
              <a:ext uri="{FF2B5EF4-FFF2-40B4-BE49-F238E27FC236}">
                <a16:creationId xmlns:a16="http://schemas.microsoft.com/office/drawing/2014/main" id="{4808D252-6480-4FF6-B632-437EDA2418DF}"/>
              </a:ext>
            </a:extLst>
          </p:cNvPr>
          <p:cNvSpPr>
            <a:spLocks noGrp="1" noChangeArrowheads="1"/>
          </p:cNvSpPr>
          <p:nvPr>
            <p:ph type="body" idx="1"/>
          </p:nvPr>
        </p:nvSpPr>
        <p:spPr>
          <a:xfrm>
            <a:off x="1719263" y="895351"/>
            <a:ext cx="5775710" cy="3650726"/>
          </a:xfrm>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Tree>
    <p:extLst>
      <p:ext uri="{BB962C8B-B14F-4D97-AF65-F5344CB8AC3E}">
        <p14:creationId xmlns:p14="http://schemas.microsoft.com/office/powerpoint/2010/main" val="39185201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a:xfrm>
            <a:off x="1753792" y="820342"/>
            <a:ext cx="5745956" cy="3677840"/>
          </a:xfrm>
        </p:spPr>
        <p:txBody>
          <a:bodyPr/>
          <a:lstStyle/>
          <a:p>
            <a:r>
              <a:rPr lang="en-IN" dirty="0"/>
              <a:t>Records can be placed anywhere in the file where there is free space</a:t>
            </a:r>
          </a:p>
          <a:p>
            <a:r>
              <a:rPr lang="en-IN" dirty="0"/>
              <a:t>Records usually do not move once allocated</a:t>
            </a:r>
          </a:p>
          <a:p>
            <a:r>
              <a:rPr lang="en-IN" dirty="0"/>
              <a:t>Important to be able to efficiently find free space within file</a:t>
            </a:r>
          </a:p>
          <a:p>
            <a:r>
              <a:rPr lang="en-IN" b="1" dirty="0">
                <a:solidFill>
                  <a:srgbClr val="002060"/>
                </a:solidFill>
              </a:rPr>
              <a:t>Free-space map</a:t>
            </a:r>
          </a:p>
          <a:p>
            <a:pPr lvl="1"/>
            <a:r>
              <a:rPr lang="en-IN" dirty="0">
                <a:solidFill>
                  <a:schemeClr val="accent4"/>
                </a:solidFill>
              </a:rPr>
              <a:t>Array with 1 entry per block.  Each entry is a few bits to a byte, and records fraction of block that is free</a:t>
            </a:r>
          </a:p>
          <a:p>
            <a:pPr lvl="1"/>
            <a:r>
              <a:rPr lang="en-IN" dirty="0">
                <a:solidFill>
                  <a:schemeClr val="accent4"/>
                </a:solidFill>
              </a:rPr>
              <a:t>In example below, 3 bits per block, value divided by 8 indicates fraction of block that is free</a:t>
            </a:r>
            <a:br>
              <a:rPr lang="en-IN" dirty="0">
                <a:solidFill>
                  <a:schemeClr val="accent4"/>
                </a:solidFill>
              </a:rPr>
            </a:br>
            <a:br>
              <a:rPr lang="en-IN" dirty="0">
                <a:solidFill>
                  <a:schemeClr val="accent4"/>
                </a:solidFill>
              </a:rPr>
            </a:br>
            <a:endParaRPr lang="en-IN" dirty="0">
              <a:solidFill>
                <a:schemeClr val="accent4"/>
              </a:solidFill>
            </a:endParaRPr>
          </a:p>
          <a:p>
            <a:pPr lvl="1"/>
            <a:r>
              <a:rPr lang="en-IN" dirty="0">
                <a:solidFill>
                  <a:schemeClr val="accent4"/>
                </a:solidFill>
              </a:rPr>
              <a:t>Can have second-level free-space map</a:t>
            </a:r>
          </a:p>
          <a:p>
            <a:pPr lvl="1"/>
            <a:r>
              <a:rPr lang="en-IN" dirty="0">
                <a:solidFill>
                  <a:schemeClr val="accent4"/>
                </a:solidFill>
              </a:rPr>
              <a:t>In example below, each entry stores maximum from 4 entries of first-level free-space map</a:t>
            </a:r>
          </a:p>
          <a:p>
            <a:pPr marL="342900" lvl="1" indent="0">
              <a:buNone/>
            </a:pPr>
            <a:endParaRPr lang="en-IN" dirty="0">
              <a:solidFill>
                <a:schemeClr val="accent4"/>
              </a:solidFill>
            </a:endParaRPr>
          </a:p>
          <a:p>
            <a:r>
              <a:rPr lang="en-IN" dirty="0">
                <a:solidFill>
                  <a:schemeClr val="accent4"/>
                </a:solidFill>
              </a:rPr>
              <a:t>Free space map written to disk periodically, OK to have wrong (old) values for some entries (will be detected and fixed)</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Tree>
    <p:extLst>
      <p:ext uri="{BB962C8B-B14F-4D97-AF65-F5344CB8AC3E}">
        <p14:creationId xmlns:p14="http://schemas.microsoft.com/office/powerpoint/2010/main" val="5629885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sp>
        <p:nvSpPr>
          <p:cNvPr id="94211" name="Rectangle 3">
            <a:extLst>
              <a:ext uri="{FF2B5EF4-FFF2-40B4-BE49-F238E27FC236}">
                <a16:creationId xmlns:a16="http://schemas.microsoft.com/office/drawing/2014/main" id="{5D31A57C-3D93-4733-8DEA-422D3C6A5A99}"/>
              </a:ext>
            </a:extLst>
          </p:cNvPr>
          <p:cNvSpPr>
            <a:spLocks noGrp="1" noChangeArrowheads="1"/>
          </p:cNvSpPr>
          <p:nvPr>
            <p:ph type="body" idx="1"/>
          </p:nvPr>
        </p:nvSpPr>
        <p:spPr>
          <a:xfrm>
            <a:off x="1753791" y="820341"/>
            <a:ext cx="5043488" cy="1000125"/>
          </a:xfrm>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333" y="1657662"/>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64987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sp>
        <p:nvSpPr>
          <p:cNvPr id="96259" name="Rectangle 3">
            <a:extLst>
              <a:ext uri="{FF2B5EF4-FFF2-40B4-BE49-F238E27FC236}">
                <a16:creationId xmlns:a16="http://schemas.microsoft.com/office/drawing/2014/main" id="{93F2AC50-E56B-4614-A322-7C69BACB2739}"/>
              </a:ext>
            </a:extLst>
          </p:cNvPr>
          <p:cNvSpPr>
            <a:spLocks noGrp="1" noChangeArrowheads="1"/>
          </p:cNvSpPr>
          <p:nvPr>
            <p:ph type="body" idx="1"/>
          </p:nvPr>
        </p:nvSpPr>
        <p:spPr>
          <a:xfrm>
            <a:off x="1719263" y="841773"/>
            <a:ext cx="6334125" cy="2982515"/>
          </a:xfrm>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350" y="2255044"/>
            <a:ext cx="3531394" cy="259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8816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a:xfrm>
            <a:off x="1719263" y="820342"/>
            <a:ext cx="5780485" cy="3677840"/>
          </a:xfrm>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Tree>
    <p:extLst>
      <p:ext uri="{BB962C8B-B14F-4D97-AF65-F5344CB8AC3E}">
        <p14:creationId xmlns:p14="http://schemas.microsoft.com/office/powerpoint/2010/main" val="35107533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Tree>
    <p:extLst>
      <p:ext uri="{BB962C8B-B14F-4D97-AF65-F5344CB8AC3E}">
        <p14:creationId xmlns:p14="http://schemas.microsoft.com/office/powerpoint/2010/main" val="2162201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a:xfrm>
            <a:off x="1753791" y="820342"/>
            <a:ext cx="6023372" cy="3755231"/>
          </a:xfrm>
        </p:spPr>
        <p:txBody>
          <a:bodyPr/>
          <a:lstStyle/>
          <a:p>
            <a:r>
              <a:rPr lang="en-IN" dirty="0"/>
              <a:t>Benefits:</a:t>
            </a:r>
          </a:p>
          <a:p>
            <a:pPr lvl="1"/>
            <a:r>
              <a:rPr lang="en-IN" dirty="0"/>
              <a:t>Reduced IO if only some attributes are accessed</a:t>
            </a:r>
          </a:p>
          <a:p>
            <a:pPr lvl="1"/>
            <a:r>
              <a:rPr lang="en-IN" dirty="0"/>
              <a:t>Improved CPU cache performance </a:t>
            </a:r>
          </a:p>
          <a:p>
            <a:pPr lvl="1"/>
            <a:r>
              <a:rPr lang="en-IN" dirty="0"/>
              <a:t>Improved compression</a:t>
            </a:r>
          </a:p>
          <a:p>
            <a:pPr lvl="1"/>
            <a:r>
              <a:rPr lang="en-IN" b="1" dirty="0">
                <a:solidFill>
                  <a:srgbClr val="002060"/>
                </a:solidFill>
              </a:rPr>
              <a:t>Vector processing </a:t>
            </a:r>
            <a:r>
              <a:rPr lang="en-IN" dirty="0"/>
              <a:t>on modern CPU architectures</a:t>
            </a:r>
          </a:p>
          <a:p>
            <a:r>
              <a:rPr lang="en-IN" dirty="0"/>
              <a:t>Drawbacks</a:t>
            </a:r>
          </a:p>
          <a:p>
            <a:pPr lvl="1"/>
            <a:r>
              <a:rPr lang="en-IN" dirty="0"/>
              <a:t>Cost of tuple reconstruction from columnar representation</a:t>
            </a:r>
          </a:p>
          <a:p>
            <a:pPr lvl="1"/>
            <a:r>
              <a:rPr lang="en-IN" dirty="0"/>
              <a:t>Cost of tuple deletion and update</a:t>
            </a:r>
          </a:p>
          <a:p>
            <a:pPr lvl="1"/>
            <a:r>
              <a:rPr lang="en-IN" dirty="0"/>
              <a:t>Cost of decompression</a:t>
            </a:r>
          </a:p>
          <a:p>
            <a:r>
              <a:rPr lang="en-IN" dirty="0"/>
              <a:t>Columnar representation found to be more efficient for decision support than row-oriented representation</a:t>
            </a:r>
          </a:p>
          <a:p>
            <a:r>
              <a:rPr lang="en-IN" dirty="0"/>
              <a:t>Traditional row-oriented representation preferable for transaction processing</a:t>
            </a:r>
          </a:p>
          <a:p>
            <a:r>
              <a:rPr lang="en-IN" dirty="0"/>
              <a:t>Some databases support both representations</a:t>
            </a:r>
          </a:p>
          <a:p>
            <a:pPr lvl="1"/>
            <a:r>
              <a:rPr lang="en-IN" dirty="0"/>
              <a:t>Called </a:t>
            </a:r>
            <a:r>
              <a:rPr lang="en-IN" b="1" dirty="0">
                <a:solidFill>
                  <a:srgbClr val="002060"/>
                </a:solidFill>
              </a:rPr>
              <a:t>hybrid row/column stores</a:t>
            </a:r>
          </a:p>
        </p:txBody>
      </p:sp>
    </p:spTree>
    <p:extLst>
      <p:ext uri="{BB962C8B-B14F-4D97-AF65-F5344CB8AC3E}">
        <p14:creationId xmlns:p14="http://schemas.microsoft.com/office/powerpoint/2010/main" val="40713861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015E3-4114-F546-BCBB-9516412152B7}"/>
              </a:ext>
            </a:extLst>
          </p:cNvPr>
          <p:cNvSpPr>
            <a:spLocks noGrp="1"/>
          </p:cNvSpPr>
          <p:nvPr>
            <p:ph type="title"/>
          </p:nvPr>
        </p:nvSpPr>
        <p:spPr/>
        <p:txBody>
          <a:bodyPr/>
          <a:lstStyle/>
          <a:p>
            <a:r>
              <a:rPr lang="en-US" dirty="0"/>
              <a:t>Row vs Column</a:t>
            </a:r>
          </a:p>
        </p:txBody>
      </p:sp>
      <p:sp>
        <p:nvSpPr>
          <p:cNvPr id="12" name="Content Placeholder 6">
            <a:extLst>
              <a:ext uri="{FF2B5EF4-FFF2-40B4-BE49-F238E27FC236}">
                <a16:creationId xmlns:a16="http://schemas.microsoft.com/office/drawing/2014/main" id="{F6C8E8CB-4104-4B41-8AE5-5F9AEFCBD7DB}"/>
              </a:ext>
            </a:extLst>
          </p:cNvPr>
          <p:cNvSpPr>
            <a:spLocks noGrp="1"/>
          </p:cNvSpPr>
          <p:nvPr>
            <p:ph sz="half" idx="1"/>
          </p:nvPr>
        </p:nvSpPr>
        <p:spPr>
          <a:xfrm>
            <a:off x="12111" y="791982"/>
            <a:ext cx="5801707" cy="4200509"/>
          </a:xfrm>
        </p:spPr>
        <p:txBody>
          <a:bodyPr>
            <a:normAutofit fontScale="77500" lnSpcReduction="20000"/>
          </a:bodyPr>
          <a:lstStyle/>
          <a:p>
            <a:pPr>
              <a:lnSpc>
                <a:spcPct val="120000"/>
              </a:lnSpc>
              <a:spcBef>
                <a:spcPts val="0"/>
              </a:spcBef>
            </a:pPr>
            <a:r>
              <a:rPr lang="en-US" dirty="0"/>
              <a:t>Columnar and Row are both</a:t>
            </a:r>
          </a:p>
          <a:p>
            <a:pPr lvl="1">
              <a:lnSpc>
                <a:spcPct val="120000"/>
              </a:lnSpc>
              <a:spcBef>
                <a:spcPts val="0"/>
              </a:spcBef>
            </a:pPr>
            <a:r>
              <a:rPr lang="en-US" dirty="0"/>
              <a:t>Relational</a:t>
            </a:r>
          </a:p>
          <a:p>
            <a:pPr lvl="1">
              <a:lnSpc>
                <a:spcPct val="120000"/>
              </a:lnSpc>
              <a:spcBef>
                <a:spcPts val="0"/>
              </a:spcBef>
            </a:pPr>
            <a:r>
              <a:rPr lang="en-US" dirty="0"/>
              <a:t>Support SQL operations</a:t>
            </a:r>
          </a:p>
          <a:p>
            <a:pPr>
              <a:lnSpc>
                <a:spcPct val="120000"/>
              </a:lnSpc>
              <a:spcBef>
                <a:spcPts val="0"/>
              </a:spcBef>
            </a:pPr>
            <a:r>
              <a:rPr lang="en-US" dirty="0"/>
              <a:t>But differ in data storage</a:t>
            </a:r>
          </a:p>
          <a:p>
            <a:pPr lvl="1">
              <a:lnSpc>
                <a:spcPct val="120000"/>
              </a:lnSpc>
              <a:spcBef>
                <a:spcPts val="0"/>
              </a:spcBef>
            </a:pPr>
            <a:r>
              <a:rPr lang="en-US" dirty="0"/>
              <a:t>Row keeps row data</a:t>
            </a:r>
            <a:br>
              <a:rPr lang="en-US" dirty="0"/>
            </a:br>
            <a:r>
              <a:rPr lang="en-US" dirty="0"/>
              <a:t>together in blocks.</a:t>
            </a:r>
          </a:p>
          <a:p>
            <a:pPr lvl="1">
              <a:lnSpc>
                <a:spcPct val="120000"/>
              </a:lnSpc>
              <a:spcBef>
                <a:spcPts val="0"/>
              </a:spcBef>
            </a:pPr>
            <a:r>
              <a:rPr lang="en-US" dirty="0"/>
              <a:t>Columnar keys column</a:t>
            </a:r>
            <a:br>
              <a:rPr lang="en-US" dirty="0"/>
            </a:br>
            <a:r>
              <a:rPr lang="en-US" dirty="0"/>
              <a:t>data together in blocks.</a:t>
            </a:r>
          </a:p>
          <a:p>
            <a:pPr>
              <a:lnSpc>
                <a:spcPct val="120000"/>
              </a:lnSpc>
              <a:spcBef>
                <a:spcPts val="0"/>
              </a:spcBef>
            </a:pPr>
            <a:r>
              <a:rPr lang="en-US" dirty="0"/>
              <a:t>This determines performance for different</a:t>
            </a:r>
            <a:br>
              <a:rPr lang="en-US" dirty="0"/>
            </a:br>
            <a:r>
              <a:rPr lang="en-US" dirty="0"/>
              <a:t>types of query, e.g.</a:t>
            </a:r>
          </a:p>
          <a:p>
            <a:pPr lvl="1">
              <a:lnSpc>
                <a:spcPct val="120000"/>
              </a:lnSpc>
              <a:spcBef>
                <a:spcPts val="0"/>
              </a:spcBef>
            </a:pPr>
            <a:r>
              <a:rPr lang="en-US" dirty="0"/>
              <a:t>Columnar is extremely powerful for BI scenarios</a:t>
            </a:r>
          </a:p>
          <a:p>
            <a:pPr lvl="2">
              <a:lnSpc>
                <a:spcPct val="120000"/>
              </a:lnSpc>
              <a:spcBef>
                <a:spcPts val="0"/>
              </a:spcBef>
            </a:pPr>
            <a:r>
              <a:rPr lang="en-US" dirty="0"/>
              <a:t>Aggregation ops, e.g. SUM, AVG</a:t>
            </a:r>
          </a:p>
          <a:p>
            <a:pPr lvl="2">
              <a:lnSpc>
                <a:spcPct val="120000"/>
              </a:lnSpc>
              <a:spcBef>
                <a:spcPts val="0"/>
              </a:spcBef>
            </a:pPr>
            <a:r>
              <a:rPr lang="en-US" dirty="0"/>
              <a:t>PROJECT (do not load all of the row) to get a few columns</a:t>
            </a:r>
          </a:p>
          <a:p>
            <a:pPr lvl="1">
              <a:lnSpc>
                <a:spcPct val="120000"/>
              </a:lnSpc>
              <a:spcBef>
                <a:spcPts val="0"/>
              </a:spcBef>
            </a:pPr>
            <a:r>
              <a:rPr lang="en-US" dirty="0"/>
              <a:t>Row is powerful for OLTP. Transaction typically create</a:t>
            </a:r>
            <a:br>
              <a:rPr lang="en-US" dirty="0"/>
            </a:br>
            <a:r>
              <a:rPr lang="en-US" dirty="0"/>
              <a:t>and retrieve</a:t>
            </a:r>
          </a:p>
          <a:p>
            <a:pPr lvl="2">
              <a:lnSpc>
                <a:spcPct val="120000"/>
              </a:lnSpc>
              <a:spcBef>
                <a:spcPts val="0"/>
              </a:spcBef>
            </a:pPr>
            <a:r>
              <a:rPr lang="en-US" dirty="0"/>
              <a:t>One row at a time</a:t>
            </a:r>
          </a:p>
          <a:p>
            <a:pPr lvl="2">
              <a:lnSpc>
                <a:spcPct val="120000"/>
              </a:lnSpc>
              <a:spcBef>
                <a:spcPts val="0"/>
              </a:spcBef>
            </a:pPr>
            <a:r>
              <a:rPr lang="en-US" dirty="0"/>
              <a:t>All the columns of a single row.</a:t>
            </a:r>
            <a:br>
              <a:rPr lang="en-US" dirty="0"/>
            </a:br>
            <a:endParaRPr lang="en-US" dirty="0"/>
          </a:p>
        </p:txBody>
      </p:sp>
      <p:pic>
        <p:nvPicPr>
          <p:cNvPr id="10" name="Picture 9">
            <a:extLst>
              <a:ext uri="{FF2B5EF4-FFF2-40B4-BE49-F238E27FC236}">
                <a16:creationId xmlns:a16="http://schemas.microsoft.com/office/drawing/2014/main" id="{7012CF73-4B92-9349-B37A-9C46AC293E8F}"/>
              </a:ext>
            </a:extLst>
          </p:cNvPr>
          <p:cNvPicPr>
            <a:picLocks noChangeAspect="1"/>
          </p:cNvPicPr>
          <p:nvPr/>
        </p:nvPicPr>
        <p:blipFill>
          <a:blip r:embed="rId2"/>
          <a:stretch>
            <a:fillRect/>
          </a:stretch>
        </p:blipFill>
        <p:spPr>
          <a:xfrm>
            <a:off x="3545671" y="57150"/>
            <a:ext cx="5510395" cy="3690636"/>
          </a:xfrm>
          <a:prstGeom prst="rect">
            <a:avLst/>
          </a:prstGeom>
        </p:spPr>
      </p:pic>
    </p:spTree>
    <p:extLst>
      <p:ext uri="{BB962C8B-B14F-4D97-AF65-F5344CB8AC3E}">
        <p14:creationId xmlns:p14="http://schemas.microsoft.com/office/powerpoint/2010/main" val="42383744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60B0322-7A57-4754-9928-37753E4313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639723"/>
            <a:ext cx="2807670" cy="4246363"/>
          </a:xfrm>
          <a:prstGeom prst="rect">
            <a:avLst/>
          </a:prstGeom>
        </p:spPr>
      </p:pic>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sp>
        <p:nvSpPr>
          <p:cNvPr id="5" name="Content Placeholder 4">
            <a:extLst>
              <a:ext uri="{FF2B5EF4-FFF2-40B4-BE49-F238E27FC236}">
                <a16:creationId xmlns:a16="http://schemas.microsoft.com/office/drawing/2014/main" id="{70947E03-AE49-4DD7-B9F1-237C959C7158}"/>
              </a:ext>
            </a:extLst>
          </p:cNvPr>
          <p:cNvSpPr>
            <a:spLocks noGrp="1"/>
          </p:cNvSpPr>
          <p:nvPr>
            <p:ph idx="1"/>
          </p:nvPr>
        </p:nvSpPr>
        <p:spPr>
          <a:xfrm>
            <a:off x="1753792" y="820342"/>
            <a:ext cx="2377853" cy="3677840"/>
          </a:xfrm>
        </p:spPr>
        <p:txBody>
          <a:bodyPr/>
          <a:lstStyle/>
          <a:p>
            <a:r>
              <a:rPr lang="en-IN" dirty="0"/>
              <a:t>ORC and Parquet: file formats with columnar storage inside file</a:t>
            </a:r>
          </a:p>
          <a:p>
            <a:r>
              <a:rPr lang="en-IN" dirty="0"/>
              <a:t>Very popular for big-data applications</a:t>
            </a:r>
          </a:p>
          <a:p>
            <a:r>
              <a:rPr lang="en-IN" dirty="0"/>
              <a:t>Orc file format shown on right:</a:t>
            </a:r>
          </a:p>
        </p:txBody>
      </p:sp>
    </p:spTree>
    <p:extLst>
      <p:ext uri="{BB962C8B-B14F-4D97-AF65-F5344CB8AC3E}">
        <p14:creationId xmlns:p14="http://schemas.microsoft.com/office/powerpoint/2010/main" val="39845062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Memory and Buffer Pools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A86F96B0-830F-9E42-BD3A-9BEA6E920A32}"/>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rgbClr val="E2F4FF"/>
                </a:solidFill>
              </a:rPr>
              <a:pPr marL="0" marR="0" indent="0" algn="l" defTabSz="457200" rtl="0" eaLnBrk="1" fontAlgn="base" latinLnBrk="0" hangingPunct="1">
                <a:lnSpc>
                  <a:spcPct val="100000"/>
                </a:lnSpc>
                <a:spcBef>
                  <a:spcPct val="0"/>
                </a:spcBef>
                <a:spcAft>
                  <a:spcPct val="0"/>
                </a:spcAft>
                <a:buClrTx/>
                <a:buSzTx/>
                <a:buFontTx/>
                <a:buNone/>
                <a:tabLst/>
                <a:defRPr/>
              </a:pPr>
              <a:t>69</a:t>
            </a:fld>
            <a:r>
              <a:rPr lang="en-US" altLang="en-US" sz="1050" b="1" dirty="0">
                <a:solidFill>
                  <a:srgbClr val="E2F4FF"/>
                </a:solidFill>
              </a:rPr>
              <a:t> </a:t>
            </a:r>
            <a:r>
              <a:rPr lang="en-US" altLang="en-US" sz="1050" dirty="0">
                <a:solidFill>
                  <a:srgbClr val="E2F4FF"/>
                </a:solidFill>
              </a:rPr>
              <a:t>|</a:t>
            </a:r>
            <a:r>
              <a:rPr lang="en-US" altLang="en-US" sz="1050" b="1" dirty="0">
                <a:solidFill>
                  <a:srgbClr val="E2F4FF"/>
                </a:solidFill>
              </a:rPr>
              <a:t> Introduction to Databases (F22): Lecture 9 - No SQL 1, Module II 1</a:t>
            </a:r>
            <a:r>
              <a:rPr lang="en-US" altLang="en-US" sz="1050" i="1" baseline="0" dirty="0">
                <a:solidFill>
                  <a:srgbClr val="E2F4FF"/>
                </a:solidFill>
              </a:rPr>
              <a:t>		</a:t>
            </a:r>
            <a:r>
              <a:rPr lang="de-DE" altLang="en-US" sz="1050" i="1" dirty="0">
                <a:solidFill>
                  <a:srgbClr val="E2F4FF"/>
                </a:solidFill>
              </a:rPr>
              <a:t>© Donald F. Ferguson, 2022</a:t>
            </a:r>
            <a:endParaRPr lang="en-US" altLang="en-US" sz="1050" i="1" dirty="0">
              <a:solidFill>
                <a:srgbClr val="E2F4FF"/>
              </a:solidFill>
            </a:endParaRPr>
          </a:p>
        </p:txBody>
      </p:sp>
      <p:sp>
        <p:nvSpPr>
          <p:cNvPr id="3" name="TextBox 2">
            <a:extLst>
              <a:ext uri="{FF2B5EF4-FFF2-40B4-BE49-F238E27FC236}">
                <a16:creationId xmlns:a16="http://schemas.microsoft.com/office/drawing/2014/main" id="{9EF2E61B-A4E7-6281-65F2-C4FC4028A552}"/>
              </a:ext>
            </a:extLst>
          </p:cNvPr>
          <p:cNvSpPr txBox="1"/>
          <p:nvPr/>
        </p:nvSpPr>
        <p:spPr>
          <a:xfrm>
            <a:off x="2264080" y="2420747"/>
            <a:ext cx="4615840" cy="523220"/>
          </a:xfrm>
          <a:prstGeom prst="rect">
            <a:avLst/>
          </a:prstGeom>
          <a:noFill/>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Cover Next Week</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53288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Window Functions</a:t>
            </a:r>
            <a:br>
              <a:rPr lang="en-US" altLang="en-US" sz="2800" i="1" dirty="0">
                <a:solidFill>
                  <a:schemeClr val="bg1"/>
                </a:solidFill>
              </a:rPr>
            </a:br>
            <a:r>
              <a:rPr lang="en-US" altLang="en-US" sz="2800" i="1" dirty="0">
                <a:solidFill>
                  <a:schemeClr val="bg1"/>
                </a:solidFill>
              </a:rPr>
              <a:t>(Use Notebook)</a:t>
            </a:r>
          </a:p>
        </p:txBody>
      </p:sp>
      <p:sp>
        <p:nvSpPr>
          <p:cNvPr id="10" name="TextBox 11">
            <a:extLst>
              <a:ext uri="{FF2B5EF4-FFF2-40B4-BE49-F238E27FC236}">
                <a16:creationId xmlns:a16="http://schemas.microsoft.com/office/drawing/2014/main" id="{3AF55EB1-0DAB-D94F-B7DF-382E8850E51D}"/>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(F22): Lecture 9 - No SQL 1, Module II 1</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4093446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4342064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0"/>
            <a:ext cx="8279946" cy="387798"/>
          </a:xfrm>
        </p:spPr>
        <p:txBody>
          <a:bodyPr/>
          <a:lstStyle/>
          <a:p>
            <a:pPr algn="l"/>
            <a:r>
              <a:rPr lang="en-US" dirty="0">
                <a:solidFill>
                  <a:schemeClr val="bg1"/>
                </a:solidFill>
              </a:rPr>
              <a:t>The Logical Concept</a:t>
            </a:r>
          </a:p>
        </p:txBody>
      </p:sp>
      <p:sp>
        <p:nvSpPr>
          <p:cNvPr id="4" name="Content Placeholder 3"/>
          <p:cNvSpPr>
            <a:spLocks noGrp="1"/>
          </p:cNvSpPr>
          <p:nvPr>
            <p:ph sz="half" idx="1"/>
          </p:nvPr>
        </p:nvSpPr>
        <p:spPr>
          <a:xfrm>
            <a:off x="444394" y="504329"/>
            <a:ext cx="8267140" cy="978408"/>
          </a:xfrm>
        </p:spPr>
        <p:txBody>
          <a:bodyPr/>
          <a:lstStyle/>
          <a:p>
            <a:r>
              <a:rPr lang="en-US" dirty="0"/>
              <a:t>The DBMS and queries can only manipulate in-memory blocks and records.</a:t>
            </a:r>
          </a:p>
          <a:p>
            <a:r>
              <a:rPr lang="en-US" dirty="0"/>
              <a:t>A very, very, very small fraction of all blocks fit in memory.</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1874074463"/>
      </p:ext>
    </p:extLst>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2787652437"/>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5147266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1684215162"/>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12693832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pPr algn="l"/>
            <a:r>
              <a:rPr lang="en-US" dirty="0">
                <a:solidFill>
                  <a:schemeClr val="bg1"/>
                </a:solidFill>
              </a:rPr>
              <a:t>Replacement Policy</a:t>
            </a:r>
          </a:p>
        </p:txBody>
      </p:sp>
      <p:sp>
        <p:nvSpPr>
          <p:cNvPr id="3" name="Content Placeholder 2"/>
          <p:cNvSpPr>
            <a:spLocks noGrp="1"/>
          </p:cNvSpPr>
          <p:nvPr>
            <p:ph sz="half" idx="1"/>
          </p:nvPr>
        </p:nvSpPr>
        <p:spPr>
          <a:xfrm>
            <a:off x="338578" y="742950"/>
            <a:ext cx="8267140" cy="3701428"/>
          </a:xfrm>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Tree>
    <p:extLst>
      <p:ext uri="{BB962C8B-B14F-4D97-AF65-F5344CB8AC3E}">
        <p14:creationId xmlns:p14="http://schemas.microsoft.com/office/powerpoint/2010/main" val="2851088800"/>
      </p:ext>
    </p:extLst>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The “Clock Algorithm”</a:t>
            </a:r>
          </a:p>
        </p:txBody>
      </p:sp>
      <p:sp>
        <p:nvSpPr>
          <p:cNvPr id="3" name="Content Placeholder 2"/>
          <p:cNvSpPr>
            <a:spLocks noGrp="1"/>
          </p:cNvSpPr>
          <p:nvPr>
            <p:ph sz="half" idx="1"/>
          </p:nvPr>
        </p:nvSpPr>
        <p:spPr>
          <a:xfrm>
            <a:off x="176992" y="694944"/>
            <a:ext cx="6031784" cy="3877056"/>
          </a:xfrm>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3686473420"/>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Replacement Algorithm</a:t>
            </a:r>
          </a:p>
        </p:txBody>
      </p:sp>
      <p:sp>
        <p:nvSpPr>
          <p:cNvPr id="3" name="Content Placeholder 2"/>
          <p:cNvSpPr>
            <a:spLocks noGrp="1"/>
          </p:cNvSpPr>
          <p:nvPr>
            <p:ph sz="half" idx="1"/>
          </p:nvPr>
        </p:nvSpPr>
        <p:spPr>
          <a:xfrm>
            <a:off x="318305" y="666750"/>
            <a:ext cx="8267140" cy="3710572"/>
          </a:xfrm>
        </p:spPr>
        <p:txBody>
          <a:bodyPr/>
          <a:lstStyle/>
          <a:p>
            <a:pPr marL="0" indent="0">
              <a:buNone/>
            </a:pPr>
            <a:r>
              <a:rPr lang="en-US" dirty="0"/>
              <a:t>The algorithms are more sophisticated in the real world, e.g.</a:t>
            </a:r>
          </a:p>
          <a:p>
            <a:pPr lvl="1"/>
            <a:r>
              <a:rPr lang="en-US" dirty="0"/>
              <a:t>“Scans” are common, e.g. go through a large query result in order</a:t>
            </a:r>
            <a:br>
              <a:rPr lang="en-US" dirty="0"/>
            </a:br>
            <a:r>
              <a:rPr lang="en-US" dirty="0"/>
              <a:t>(will be more clear when discussing cursors).</a:t>
            </a:r>
          </a:p>
          <a:p>
            <a:pPr lvl="2"/>
            <a:r>
              <a:rPr lang="en-US" dirty="0"/>
              <a:t>The engine knows the current position in the result set.</a:t>
            </a:r>
          </a:p>
          <a:p>
            <a:pPr lvl="2"/>
            <a:r>
              <a:rPr lang="en-US" dirty="0"/>
              <a:t>Uses the sort order to determine which records will be accessed soon.</a:t>
            </a:r>
          </a:p>
          <a:p>
            <a:pPr lvl="2"/>
            <a:r>
              <a:rPr lang="en-US" dirty="0"/>
              <a:t>Tags those blocks as not replaceable.</a:t>
            </a:r>
          </a:p>
          <a:p>
            <a:pPr lvl="2"/>
            <a:r>
              <a:rPr lang="en-US" dirty="0"/>
              <a:t>(A form of clairvoyance).</a:t>
            </a:r>
          </a:p>
          <a:p>
            <a:pPr lvl="1"/>
            <a:r>
              <a:rPr lang="en-US" dirty="0"/>
              <a:t>Not all users/applications are equally “important.”</a:t>
            </a:r>
          </a:p>
          <a:p>
            <a:pPr lvl="2"/>
            <a:r>
              <a:rPr lang="en-US" dirty="0"/>
              <a:t>Classify users/applications into priority 1, 2 and 3.</a:t>
            </a:r>
          </a:p>
          <a:p>
            <a:pPr lvl="2"/>
            <a:r>
              <a:rPr lang="en-US" dirty="0"/>
              <a:t>Sub-allocate the buffer pool into pools P1, P2 and P3.</a:t>
            </a:r>
          </a:p>
          <a:p>
            <a:pPr lvl="2"/>
            <a:r>
              <a:rPr lang="en-US" dirty="0"/>
              <a:t>Apply LRU within pools and adjust pool sizes based on relative importance.</a:t>
            </a:r>
          </a:p>
          <a:p>
            <a:pPr lvl="2"/>
            <a:r>
              <a:rPr lang="en-US" dirty="0"/>
              <a:t>This prevents</a:t>
            </a:r>
          </a:p>
          <a:p>
            <a:pPr lvl="3"/>
            <a:r>
              <a:rPr lang="en-US" dirty="0"/>
              <a:t>A high access rate, low-priority application from taking up a lot of frames</a:t>
            </a:r>
          </a:p>
          <a:p>
            <a:pPr lvl="3"/>
            <a:r>
              <a:rPr lang="en-US" dirty="0"/>
              <a:t>Result in low access, high priority applications not getting buffer hits.</a:t>
            </a:r>
          </a:p>
        </p:txBody>
      </p:sp>
    </p:spTree>
    <p:extLst>
      <p:ext uri="{BB962C8B-B14F-4D97-AF65-F5344CB8AC3E}">
        <p14:creationId xmlns:p14="http://schemas.microsoft.com/office/powerpoint/2010/main" val="3214374958"/>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590209159"/>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Advanced Data Types</a:t>
            </a:r>
          </a:p>
        </p:txBody>
      </p:sp>
      <p:sp>
        <p:nvSpPr>
          <p:cNvPr id="10" name="TextBox 11">
            <a:extLst>
              <a:ext uri="{FF2B5EF4-FFF2-40B4-BE49-F238E27FC236}">
                <a16:creationId xmlns:a16="http://schemas.microsoft.com/office/drawing/2014/main" id="{3AF55EB1-0DAB-D94F-B7DF-382E8850E51D}"/>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(F22): Lecture 9 - No SQL 1, Module II 1</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8698934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 name="TextBox 11">
            <a:extLst>
              <a:ext uri="{FF2B5EF4-FFF2-40B4-BE49-F238E27FC236}">
                <a16:creationId xmlns:a16="http://schemas.microsoft.com/office/drawing/2014/main" id="{7B056DDE-9021-0242-A11C-1A52DD962987}"/>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80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(F22): Lecture 9: NoSQL (I), Module II (I)</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5818107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Tree>
    <p:extLst>
      <p:ext uri="{BB962C8B-B14F-4D97-AF65-F5344CB8AC3E}">
        <p14:creationId xmlns:p14="http://schemas.microsoft.com/office/powerpoint/2010/main" val="11149683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Tree>
    <p:extLst>
      <p:ext uri="{BB962C8B-B14F-4D97-AF65-F5344CB8AC3E}">
        <p14:creationId xmlns:p14="http://schemas.microsoft.com/office/powerpoint/2010/main" val="20486413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524000" y="514350"/>
            <a:ext cx="5623639" cy="4019404"/>
          </a:xfrm>
          <a:prstGeom prst="rect">
            <a:avLst/>
          </a:prstGeom>
        </p:spPr>
      </p:pic>
    </p:spTree>
    <p:extLst>
      <p:ext uri="{BB962C8B-B14F-4D97-AF65-F5344CB8AC3E}">
        <p14:creationId xmlns:p14="http://schemas.microsoft.com/office/powerpoint/2010/main" val="873430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sz="quarter" idx="1"/>
          </p:nvPr>
        </p:nvSpPr>
        <p:spPr>
          <a:xfrm>
            <a:off x="104118" y="552450"/>
            <a:ext cx="4257116" cy="4038600"/>
          </a:xfrm>
        </p:spPr>
        <p:txBody>
          <a:bodyPr/>
          <a:lstStyle/>
          <a:p>
            <a:pPr marL="0" indent="0">
              <a:buNone/>
            </a:pPr>
            <a:r>
              <a:rPr lang="en-US" sz="1600" dirty="0"/>
              <a:t>Motivations</a:t>
            </a:r>
          </a:p>
          <a:p>
            <a:r>
              <a:rPr lang="en-US" sz="1600" dirty="0"/>
              <a:t>Massive write performance.</a:t>
            </a:r>
          </a:p>
          <a:p>
            <a:r>
              <a:rPr lang="en-US" sz="1600" dirty="0"/>
              <a:t>Fast key value look ups.</a:t>
            </a:r>
          </a:p>
          <a:p>
            <a:r>
              <a:rPr lang="en-US" sz="1600" dirty="0"/>
              <a:t>Flexible schema and data types.</a:t>
            </a:r>
          </a:p>
          <a:p>
            <a:r>
              <a:rPr lang="en-US" sz="1600" dirty="0"/>
              <a:t>No single point of failure.</a:t>
            </a:r>
          </a:p>
          <a:p>
            <a:r>
              <a:rPr lang="en-US" sz="1600" dirty="0"/>
              <a:t>Fast prototyping and development.</a:t>
            </a:r>
          </a:p>
          <a:p>
            <a:r>
              <a:rPr lang="en-US" sz="1600" dirty="0"/>
              <a:t>Out of the box scalability.</a:t>
            </a:r>
          </a:p>
          <a:p>
            <a:r>
              <a:rPr lang="en-US" sz="1600" dirty="0"/>
              <a:t>Easy maintenance.</a:t>
            </a:r>
          </a:p>
          <a:p>
            <a:endParaRPr lang="en-US" sz="1600" dirty="0"/>
          </a:p>
          <a:p>
            <a:endParaRPr lang="en-US" sz="1600" dirty="0"/>
          </a:p>
        </p:txBody>
      </p:sp>
      <p:sp>
        <p:nvSpPr>
          <p:cNvPr id="4" name="Content Placeholder 2">
            <a:extLst>
              <a:ext uri="{FF2B5EF4-FFF2-40B4-BE49-F238E27FC236}">
                <a16:creationId xmlns:a16="http://schemas.microsoft.com/office/drawing/2014/main" id="{EAB2728E-378D-B84D-8FC0-798AF9578438}"/>
              </a:ext>
            </a:extLst>
          </p:cNvPr>
          <p:cNvSpPr txBox="1">
            <a:spLocks/>
          </p:cNvSpPr>
          <p:nvPr/>
        </p:nvSpPr>
        <p:spPr>
          <a:xfrm>
            <a:off x="4572000" y="461050"/>
            <a:ext cx="4485716" cy="4221400"/>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What is wrong with SQL/Relational?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Nothing. One size fits all? Not really. </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Impedance mismatch. – </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Object Relational Mapping doesn’t</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work quite well.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Rigid schema design.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Harder to scale.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Replication.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Joins across multiple nodes?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How does RDMS handle data growth?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Need for a DBA.</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Many programmers are already familiar with it.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Transactions and ACID make development easy.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Lots of tools to use.</a:t>
            </a:r>
          </a:p>
        </p:txBody>
      </p:sp>
    </p:spTree>
    <p:extLst>
      <p:ext uri="{BB962C8B-B14F-4D97-AF65-F5344CB8AC3E}">
        <p14:creationId xmlns:p14="http://schemas.microsoft.com/office/powerpoint/2010/main" val="31662752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Data Models and REST</a:t>
            </a:r>
          </a:p>
        </p:txBody>
      </p:sp>
      <p:sp>
        <p:nvSpPr>
          <p:cNvPr id="8" name="TextBox 11">
            <a:extLst>
              <a:ext uri="{FF2B5EF4-FFF2-40B4-BE49-F238E27FC236}">
                <a16:creationId xmlns:a16="http://schemas.microsoft.com/office/drawing/2014/main" id="{5FE6A9FA-67FB-9442-A7C5-64B82F5B3823}"/>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86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(F22): </a:t>
            </a:r>
            <a:r>
              <a:rPr lang="en-US" altLang="en-US" sz="1050" dirty="0">
                <a:solidFill>
                  <a:schemeClr val="bg1"/>
                </a:solidFill>
              </a:rPr>
              <a:t>Lecture 9: NoSQL (I), Module II (I)</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sp>
        <p:nvSpPr>
          <p:cNvPr id="3" name="TextBox 2">
            <a:extLst>
              <a:ext uri="{FF2B5EF4-FFF2-40B4-BE49-F238E27FC236}">
                <a16:creationId xmlns:a16="http://schemas.microsoft.com/office/drawing/2014/main" id="{A9195F47-B3BE-F9B8-C971-824AB09457BB}"/>
              </a:ext>
            </a:extLst>
          </p:cNvPr>
          <p:cNvSpPr txBox="1"/>
          <p:nvPr/>
        </p:nvSpPr>
        <p:spPr>
          <a:xfrm>
            <a:off x="2264080" y="2411353"/>
            <a:ext cx="4615840" cy="523220"/>
          </a:xfrm>
          <a:prstGeom prst="rect">
            <a:avLst/>
          </a:prstGeom>
          <a:noFill/>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Cover Next Week</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168260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pPr>
              <a:defRPr/>
            </a:pPr>
            <a:r>
              <a:rPr lang="en-US" dirty="0">
                <a:ea typeface="+mj-ea"/>
              </a:rPr>
              <a:t>Large-Object Types</a:t>
            </a:r>
          </a:p>
        </p:txBody>
      </p:sp>
      <p:sp>
        <p:nvSpPr>
          <p:cNvPr id="76803" name="Rectangle 3"/>
          <p:cNvSpPr>
            <a:spLocks noGrp="1" noChangeArrowheads="1"/>
          </p:cNvSpPr>
          <p:nvPr>
            <p:ph type="body" idx="1"/>
          </p:nvPr>
        </p:nvSpPr>
        <p:spPr>
          <a:xfrm>
            <a:off x="1719262" y="820342"/>
            <a:ext cx="5722445" cy="2901267"/>
          </a:xfrm>
        </p:spPr>
        <p:txBody>
          <a:bodyPr/>
          <a:lstStyle/>
          <a:p>
            <a:r>
              <a:rPr lang="en-US" altLang="en-US" dirty="0"/>
              <a:t>Large objects (photos, videos, CAD files, etc.) are stored as a </a:t>
            </a:r>
            <a:r>
              <a:rPr lang="en-US" altLang="en-US" i="1" dirty="0"/>
              <a:t>large object</a:t>
            </a:r>
            <a:r>
              <a:rPr lang="en-US" altLang="en-US" dirty="0"/>
              <a:t>:</a:t>
            </a:r>
          </a:p>
          <a:p>
            <a:pPr lvl="1"/>
            <a:r>
              <a:rPr lang="en-US" altLang="en-US" b="1" dirty="0">
                <a:solidFill>
                  <a:srgbClr val="002060"/>
                </a:solidFill>
              </a:rPr>
              <a:t>blob</a:t>
            </a:r>
            <a:r>
              <a:rPr lang="en-US" altLang="en-US" dirty="0"/>
              <a:t>: binary large object -- object is a large collection of uninterpreted binary data (whose interpretation is left to an application outside of the database system)</a:t>
            </a:r>
          </a:p>
          <a:p>
            <a:pPr lvl="1"/>
            <a:r>
              <a:rPr lang="en-US" altLang="en-US" b="1" dirty="0">
                <a:solidFill>
                  <a:srgbClr val="002060"/>
                </a:solidFill>
              </a:rPr>
              <a:t>clob</a:t>
            </a:r>
            <a:r>
              <a:rPr lang="en-US" altLang="en-US" dirty="0"/>
              <a:t>: character large object -- object is a large collection of character data</a:t>
            </a:r>
          </a:p>
          <a:p>
            <a:r>
              <a:rPr lang="en-US" altLang="en-US" dirty="0"/>
              <a:t>When a query returns a large object, a pointer is returned rather than the large object itself.</a:t>
            </a:r>
          </a:p>
        </p:txBody>
      </p:sp>
      <p:sp>
        <p:nvSpPr>
          <p:cNvPr id="2" name="TextBox 1">
            <a:extLst>
              <a:ext uri="{FF2B5EF4-FFF2-40B4-BE49-F238E27FC236}">
                <a16:creationId xmlns:a16="http://schemas.microsoft.com/office/drawing/2014/main" id="{B1D6D9E1-0B00-43BA-0D7E-45A6E4A686B5}"/>
              </a:ext>
            </a:extLst>
          </p:cNvPr>
          <p:cNvSpPr txBox="1"/>
          <p:nvPr/>
        </p:nvSpPr>
        <p:spPr>
          <a:xfrm>
            <a:off x="768350" y="3486150"/>
            <a:ext cx="7536487" cy="923330"/>
          </a:xfrm>
          <a:prstGeom prst="rect">
            <a:avLst/>
          </a:prstGeom>
          <a:noFill/>
        </p:spPr>
        <p:txBody>
          <a:bodyPr wrap="none" rtlCol="0">
            <a:spAutoFit/>
          </a:bodyPr>
          <a:lstStyle/>
          <a:p>
            <a:r>
              <a:rPr lang="en-US" dirty="0">
                <a:solidFill>
                  <a:srgbClr val="FF0000"/>
                </a:solidFill>
              </a:rPr>
              <a:t>DFF Comments:</a:t>
            </a:r>
          </a:p>
          <a:p>
            <a:pPr marL="342900" indent="-342900">
              <a:buFont typeface="+mj-lt"/>
              <a:buAutoNum type="arabicPeriod"/>
            </a:pPr>
            <a:r>
              <a:rPr lang="en-US" dirty="0">
                <a:solidFill>
                  <a:srgbClr val="FF0000"/>
                </a:solidFill>
              </a:rPr>
              <a:t>No one uses these types anymore.</a:t>
            </a:r>
          </a:p>
          <a:p>
            <a:pPr marL="342900" indent="-342900">
              <a:buFont typeface="+mj-lt"/>
              <a:buAutoNum type="arabicPeriod"/>
            </a:pPr>
            <a:r>
              <a:rPr lang="en-US" dirty="0">
                <a:solidFill>
                  <a:srgbClr val="FF0000"/>
                </a:solidFill>
              </a:rPr>
              <a:t>Replaced with URL to file on the web or BLOB/object database, e.g. AWS S3</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3776E1-ECAC-B940-99D7-ED0AC90B5AA8}"/>
              </a:ext>
            </a:extLst>
          </p:cNvPr>
          <p:cNvSpPr>
            <a:spLocks noGrp="1"/>
          </p:cNvSpPr>
          <p:nvPr>
            <p:ph idx="1"/>
          </p:nvPr>
        </p:nvSpPr>
        <p:spPr/>
        <p:txBody>
          <a:bodyPr/>
          <a:lstStyle/>
          <a:p>
            <a:r>
              <a:rPr lang="en-US" dirty="0"/>
              <a:t>Some URLs: This gets you to the database service (program)</a:t>
            </a:r>
          </a:p>
          <a:p>
            <a:pPr lvl="1"/>
            <a:r>
              <a:rPr lang="en-US" dirty="0">
                <a:hlinkClick r:id="rId2"/>
              </a:rPr>
              <a:t>http://127.0.0.1:5001/api</a:t>
            </a:r>
            <a:endParaRPr lang="en-US" dirty="0"/>
          </a:p>
          <a:p>
            <a:pPr lvl="1"/>
            <a:r>
              <a:rPr lang="en-US" dirty="0" err="1"/>
              <a:t>mysql+pymysql</a:t>
            </a:r>
            <a:r>
              <a:rPr lang="en-US" dirty="0"/>
              <a:t>://</a:t>
            </a:r>
            <a:r>
              <a:rPr lang="en-US" dirty="0" err="1"/>
              <a:t>dbuser:dbuserdbuser@localhost</a:t>
            </a:r>
            <a:endParaRPr lang="en-US" dirty="0"/>
          </a:p>
          <a:p>
            <a:pPr lvl="1"/>
            <a:r>
              <a:rPr lang="en-US" dirty="0" err="1"/>
              <a:t>mongodb</a:t>
            </a:r>
            <a:r>
              <a:rPr lang="en-US" dirty="0"/>
              <a:t>://mongodb0.example.com:27017</a:t>
            </a:r>
          </a:p>
          <a:p>
            <a:pPr lvl="1"/>
            <a:r>
              <a:rPr lang="en-US" dirty="0"/>
              <a:t>neo4j://graph.example.com:7687</a:t>
            </a:r>
          </a:p>
          <a:p>
            <a:r>
              <a:rPr lang="en-US" dirty="0"/>
              <a:t>You still have to get into a database within the service:</a:t>
            </a:r>
          </a:p>
          <a:p>
            <a:pPr lvl="1"/>
            <a:r>
              <a:rPr lang="en-US" dirty="0"/>
              <a:t>SQL: use </a:t>
            </a:r>
            <a:r>
              <a:rPr lang="en-US" dirty="0" err="1"/>
              <a:t>lahmansbaseballdb</a:t>
            </a:r>
            <a:endParaRPr lang="en-US" dirty="0"/>
          </a:p>
          <a:p>
            <a:pPr lvl="1"/>
            <a:r>
              <a:rPr lang="en-US" dirty="0"/>
              <a:t>MongoDB: </a:t>
            </a:r>
            <a:r>
              <a:rPr lang="en-US" dirty="0" err="1"/>
              <a:t>db.lahmansbaseballdb</a:t>
            </a:r>
            <a:endParaRPr lang="en-US" dirty="0"/>
          </a:p>
          <a:p>
            <a:pPr lvl="1"/>
            <a:r>
              <a:rPr lang="en-US" dirty="0">
                <a:hlinkClick r:id="rId3"/>
              </a:rPr>
              <a:t>HTTP://127.0.0.1:5001/api/lahmansbaseballdb</a:t>
            </a:r>
            <a:endParaRPr lang="en-US" dirty="0"/>
          </a:p>
          <a:p>
            <a:pPr lvl="1"/>
            <a:r>
              <a:rPr lang="en-US" dirty="0"/>
              <a:t>... ...</a:t>
            </a:r>
          </a:p>
          <a:p>
            <a:r>
              <a:rPr lang="en-US" dirty="0"/>
              <a:t>And then into things inside of things inside of things ... In the database.</a:t>
            </a:r>
          </a:p>
        </p:txBody>
      </p:sp>
      <p:sp>
        <p:nvSpPr>
          <p:cNvPr id="3" name="Title 2">
            <a:extLst>
              <a:ext uri="{FF2B5EF4-FFF2-40B4-BE49-F238E27FC236}">
                <a16:creationId xmlns:a16="http://schemas.microsoft.com/office/drawing/2014/main" id="{757FCCE1-88DB-954B-962A-0F09C1323C89}"/>
              </a:ext>
            </a:extLst>
          </p:cNvPr>
          <p:cNvSpPr>
            <a:spLocks noGrp="1"/>
          </p:cNvSpPr>
          <p:nvPr>
            <p:ph type="title"/>
          </p:nvPr>
        </p:nvSpPr>
        <p:spPr/>
        <p:txBody>
          <a:bodyPr/>
          <a:lstStyle/>
          <a:p>
            <a:r>
              <a:rPr lang="en-US" dirty="0"/>
              <a:t>URL Mappings</a:t>
            </a:r>
          </a:p>
        </p:txBody>
      </p:sp>
    </p:spTree>
    <p:extLst>
      <p:ext uri="{BB962C8B-B14F-4D97-AF65-F5344CB8AC3E}">
        <p14:creationId xmlns:p14="http://schemas.microsoft.com/office/powerpoint/2010/main" val="15110218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379409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1C5057-18A3-0046-8447-00AE30673AC9}"/>
              </a:ext>
            </a:extLst>
          </p:cNvPr>
          <p:cNvSpPr>
            <a:spLocks noGrp="1"/>
          </p:cNvSpPr>
          <p:nvPr>
            <p:ph idx="1"/>
          </p:nvPr>
        </p:nvSpPr>
        <p:spPr/>
        <p:txBody>
          <a:bodyPr/>
          <a:lstStyle/>
          <a:p>
            <a:r>
              <a:rPr lang="en-US" dirty="0"/>
              <a:t>/people? </a:t>
            </a:r>
          </a:p>
          <a:p>
            <a:pPr lvl="1"/>
            <a:r>
              <a:rPr lang="en-US" dirty="0"/>
              <a:t>POST (INSERT)</a:t>
            </a:r>
          </a:p>
          <a:p>
            <a:pPr lvl="1"/>
            <a:r>
              <a:rPr lang="en-US" dirty="0"/>
              <a:t>GET (SELECT ... WHERE ...)</a:t>
            </a:r>
          </a:p>
          <a:p>
            <a:r>
              <a:rPr lang="en-US" dirty="0"/>
              <a:t>/people/21</a:t>
            </a:r>
          </a:p>
          <a:p>
            <a:pPr lvl="1"/>
            <a:r>
              <a:rPr lang="en-US" dirty="0"/>
              <a:t>WHERE </a:t>
            </a:r>
            <a:r>
              <a:rPr lang="en-US" dirty="0" err="1"/>
              <a:t>peopleID</a:t>
            </a:r>
            <a:r>
              <a:rPr lang="en-US" dirty="0"/>
              <a:t>=21</a:t>
            </a:r>
          </a:p>
          <a:p>
            <a:pPr lvl="1"/>
            <a:r>
              <a:rPr lang="en-US" dirty="0"/>
              <a:t>DELETE </a:t>
            </a:r>
            <a:r>
              <a:rPr lang="en-US" dirty="0">
                <a:sym typeface="Wingdings" pitchFamily="2" charset="2"/>
              </a:rPr>
              <a:t> DELETE WHERE </a:t>
            </a:r>
          </a:p>
          <a:p>
            <a:pPr lvl="1"/>
            <a:r>
              <a:rPr lang="en-US" dirty="0">
                <a:sym typeface="Wingdings" pitchFamily="2" charset="2"/>
              </a:rPr>
              <a:t>PUT  UPDATE SET ..... WHERE</a:t>
            </a:r>
          </a:p>
          <a:p>
            <a:pPr lvl="1"/>
            <a:r>
              <a:rPr lang="en-US" dirty="0">
                <a:sym typeface="Wingdings" pitchFamily="2" charset="2"/>
              </a:rPr>
              <a:t>GET SELECT ... WHERE</a:t>
            </a:r>
            <a:endParaRPr lang="en-US" dirty="0"/>
          </a:p>
        </p:txBody>
      </p:sp>
      <p:sp>
        <p:nvSpPr>
          <p:cNvPr id="5" name="Title 4">
            <a:extLst>
              <a:ext uri="{FF2B5EF4-FFF2-40B4-BE49-F238E27FC236}">
                <a16:creationId xmlns:a16="http://schemas.microsoft.com/office/drawing/2014/main" id="{59089887-39C4-C641-8DF7-05CA2A501D48}"/>
              </a:ext>
            </a:extLst>
          </p:cNvPr>
          <p:cNvSpPr>
            <a:spLocks noGrp="1"/>
          </p:cNvSpPr>
          <p:nvPr>
            <p:ph type="title"/>
          </p:nvPr>
        </p:nvSpPr>
        <p:spPr/>
        <p:txBody>
          <a:bodyPr/>
          <a:lstStyle/>
          <a:p>
            <a:r>
              <a:rPr lang="en-US" dirty="0"/>
              <a:t>PUT, DELETE, UPDATE</a:t>
            </a:r>
          </a:p>
        </p:txBody>
      </p:sp>
    </p:spTree>
    <p:extLst>
      <p:ext uri="{BB962C8B-B14F-4D97-AF65-F5344CB8AC3E}">
        <p14:creationId xmlns:p14="http://schemas.microsoft.com/office/powerpoint/2010/main" val="23422901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pic>
        <p:nvPicPr>
          <p:cNvPr id="5" name="Picture 4">
            <a:extLst>
              <a:ext uri="{FF2B5EF4-FFF2-40B4-BE49-F238E27FC236}">
                <a16:creationId xmlns:a16="http://schemas.microsoft.com/office/drawing/2014/main" id="{F5D57D1D-050B-4449-BB20-46F62FAB9D7F}"/>
              </a:ext>
            </a:extLst>
          </p:cNvPr>
          <p:cNvPicPr>
            <a:picLocks noChangeAspect="1"/>
          </p:cNvPicPr>
          <p:nvPr/>
        </p:nvPicPr>
        <p:blipFill>
          <a:blip r:embed="rId2"/>
          <a:stretch>
            <a:fillRect/>
          </a:stretch>
        </p:blipFill>
        <p:spPr>
          <a:xfrm>
            <a:off x="838200" y="444319"/>
            <a:ext cx="6400800" cy="2649511"/>
          </a:xfrm>
          <a:prstGeom prst="rect">
            <a:avLst/>
          </a:prstGeom>
        </p:spPr>
      </p:pic>
      <p:pic>
        <p:nvPicPr>
          <p:cNvPr id="6" name="Picture 5">
            <a:extLst>
              <a:ext uri="{FF2B5EF4-FFF2-40B4-BE49-F238E27FC236}">
                <a16:creationId xmlns:a16="http://schemas.microsoft.com/office/drawing/2014/main" id="{8FC2103E-E7CF-7142-9D0B-05FD84860353}"/>
              </a:ext>
            </a:extLst>
          </p:cNvPr>
          <p:cNvPicPr>
            <a:picLocks noChangeAspect="1"/>
          </p:cNvPicPr>
          <p:nvPr/>
        </p:nvPicPr>
        <p:blipFill>
          <a:blip r:embed="rId3"/>
          <a:stretch>
            <a:fillRect/>
          </a:stretch>
        </p:blipFill>
        <p:spPr>
          <a:xfrm>
            <a:off x="380999" y="3333750"/>
            <a:ext cx="8458200" cy="982168"/>
          </a:xfrm>
          <a:prstGeom prst="rect">
            <a:avLst/>
          </a:prstGeom>
        </p:spPr>
      </p:pic>
    </p:spTree>
    <p:extLst>
      <p:ext uri="{BB962C8B-B14F-4D97-AF65-F5344CB8AC3E}">
        <p14:creationId xmlns:p14="http://schemas.microsoft.com/office/powerpoint/2010/main" val="11750540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59170-757E-C440-9642-16AC6FE8A9B8}"/>
              </a:ext>
            </a:extLst>
          </p:cNvPr>
          <p:cNvSpPr>
            <a:spLocks noGrp="1"/>
          </p:cNvSpPr>
          <p:nvPr>
            <p:ph type="title"/>
          </p:nvPr>
        </p:nvSpPr>
        <p:spPr/>
        <p:txBody>
          <a:bodyPr/>
          <a:lstStyle/>
          <a:p>
            <a:r>
              <a:rPr lang="en-US" dirty="0"/>
              <a:t>SOLID (SW) Design Principle</a:t>
            </a:r>
          </a:p>
        </p:txBody>
      </p:sp>
      <p:pic>
        <p:nvPicPr>
          <p:cNvPr id="4" name="Picture 3">
            <a:extLst>
              <a:ext uri="{FF2B5EF4-FFF2-40B4-BE49-F238E27FC236}">
                <a16:creationId xmlns:a16="http://schemas.microsoft.com/office/drawing/2014/main" id="{A49D394F-0057-4140-B8FB-7F165F26BDDB}"/>
              </a:ext>
            </a:extLst>
          </p:cNvPr>
          <p:cNvPicPr>
            <a:picLocks noChangeAspect="1"/>
          </p:cNvPicPr>
          <p:nvPr/>
        </p:nvPicPr>
        <p:blipFill>
          <a:blip r:embed="rId2"/>
          <a:stretch>
            <a:fillRect/>
          </a:stretch>
        </p:blipFill>
        <p:spPr>
          <a:xfrm>
            <a:off x="76200" y="666750"/>
            <a:ext cx="5331029" cy="3659584"/>
          </a:xfrm>
          <a:prstGeom prst="rect">
            <a:avLst/>
          </a:prstGeom>
        </p:spPr>
      </p:pic>
      <p:sp>
        <p:nvSpPr>
          <p:cNvPr id="5" name="TextBox 4">
            <a:extLst>
              <a:ext uri="{FF2B5EF4-FFF2-40B4-BE49-F238E27FC236}">
                <a16:creationId xmlns:a16="http://schemas.microsoft.com/office/drawing/2014/main" id="{BD0E30BC-983D-914D-BD26-0CB386D0410D}"/>
              </a:ext>
            </a:extLst>
          </p:cNvPr>
          <p:cNvSpPr txBox="1"/>
          <p:nvPr/>
        </p:nvSpPr>
        <p:spPr>
          <a:xfrm>
            <a:off x="6324600" y="482084"/>
            <a:ext cx="2091406" cy="369332"/>
          </a:xfrm>
          <a:prstGeom prst="rect">
            <a:avLst/>
          </a:prstGeom>
          <a:noFill/>
        </p:spPr>
        <p:txBody>
          <a:bodyPr wrap="none" rtlCol="0">
            <a:spAutoFit/>
          </a:bodyPr>
          <a:lstStyle/>
          <a:p>
            <a:r>
              <a:rPr lang="en-US" dirty="0"/>
              <a:t>Single Responsibility</a:t>
            </a:r>
          </a:p>
        </p:txBody>
      </p:sp>
      <p:sp>
        <p:nvSpPr>
          <p:cNvPr id="6" name="Rounded Rectangle 5">
            <a:extLst>
              <a:ext uri="{FF2B5EF4-FFF2-40B4-BE49-F238E27FC236}">
                <a16:creationId xmlns:a16="http://schemas.microsoft.com/office/drawing/2014/main" id="{D644D206-C821-5849-B7FE-736766B090EA}"/>
              </a:ext>
            </a:extLst>
          </p:cNvPr>
          <p:cNvSpPr/>
          <p:nvPr/>
        </p:nvSpPr>
        <p:spPr>
          <a:xfrm>
            <a:off x="6185392" y="927616"/>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app.py</a:t>
            </a:r>
            <a:br>
              <a:rPr lang="en-US" sz="1100" dirty="0"/>
            </a:br>
            <a:r>
              <a:rPr lang="en-US" sz="1100" dirty="0"/>
              <a:t>Convert REST/HTTP into</a:t>
            </a:r>
            <a:br>
              <a:rPr lang="en-US" sz="1100" dirty="0"/>
            </a:br>
            <a:r>
              <a:rPr lang="en-US" sz="1100" dirty="0"/>
              <a:t>Python API calls</a:t>
            </a:r>
          </a:p>
        </p:txBody>
      </p:sp>
      <p:sp>
        <p:nvSpPr>
          <p:cNvPr id="7" name="Rounded Rectangle 6">
            <a:extLst>
              <a:ext uri="{FF2B5EF4-FFF2-40B4-BE49-F238E27FC236}">
                <a16:creationId xmlns:a16="http://schemas.microsoft.com/office/drawing/2014/main" id="{4F4C9C7D-B80E-9848-AD18-B32F698CA857}"/>
              </a:ext>
            </a:extLst>
          </p:cNvPr>
          <p:cNvSpPr/>
          <p:nvPr/>
        </p:nvSpPr>
        <p:spPr>
          <a:xfrm>
            <a:off x="6185392" y="1882061"/>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PeopleService.py</a:t>
            </a:r>
            <a:br>
              <a:rPr lang="en-US" sz="1100" dirty="0"/>
            </a:br>
            <a:r>
              <a:rPr lang="en-US" sz="1100" dirty="0"/>
              <a:t>Database independent application logic for </a:t>
            </a:r>
            <a:r>
              <a:rPr lang="en-US" sz="1100" dirty="0" err="1"/>
              <a:t>correctmanipulation</a:t>
            </a:r>
            <a:r>
              <a:rPr lang="en-US" sz="1100" dirty="0"/>
              <a:t> of people entities.</a:t>
            </a:r>
          </a:p>
        </p:txBody>
      </p:sp>
      <p:sp>
        <p:nvSpPr>
          <p:cNvPr id="8" name="Rounded Rectangle 7">
            <a:extLst>
              <a:ext uri="{FF2B5EF4-FFF2-40B4-BE49-F238E27FC236}">
                <a16:creationId xmlns:a16="http://schemas.microsoft.com/office/drawing/2014/main" id="{94562A05-F40E-4B44-9E81-519E4AE587F7}"/>
              </a:ext>
            </a:extLst>
          </p:cNvPr>
          <p:cNvSpPr/>
          <p:nvPr/>
        </p:nvSpPr>
        <p:spPr>
          <a:xfrm>
            <a:off x="6185392" y="2836506"/>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PeopleDataService.py</a:t>
            </a:r>
            <a:br>
              <a:rPr lang="en-US" sz="1100" dirty="0"/>
            </a:br>
            <a:r>
              <a:rPr lang="en-US" sz="1100" dirty="0"/>
              <a:t>Code for interacting with the database.</a:t>
            </a:r>
          </a:p>
        </p:txBody>
      </p:sp>
      <p:sp>
        <p:nvSpPr>
          <p:cNvPr id="9" name="Can 8">
            <a:extLst>
              <a:ext uri="{FF2B5EF4-FFF2-40B4-BE49-F238E27FC236}">
                <a16:creationId xmlns:a16="http://schemas.microsoft.com/office/drawing/2014/main" id="{26604847-6528-5F4B-9AC0-09BE4AC19B86}"/>
              </a:ext>
            </a:extLst>
          </p:cNvPr>
          <p:cNvSpPr/>
          <p:nvPr/>
        </p:nvSpPr>
        <p:spPr>
          <a:xfrm>
            <a:off x="6816089" y="3790950"/>
            <a:ext cx="1481806" cy="762000"/>
          </a:xfrm>
          <a:prstGeom prst="can">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Database</a:t>
            </a:r>
          </a:p>
        </p:txBody>
      </p:sp>
      <p:cxnSp>
        <p:nvCxnSpPr>
          <p:cNvPr id="11" name="Straight Arrow Connector 10">
            <a:extLst>
              <a:ext uri="{FF2B5EF4-FFF2-40B4-BE49-F238E27FC236}">
                <a16:creationId xmlns:a16="http://schemas.microsoft.com/office/drawing/2014/main" id="{D74F0D0F-6309-4C4C-B2C2-A186806531CE}"/>
              </a:ext>
            </a:extLst>
          </p:cNvPr>
          <p:cNvCxnSpPr>
            <a:stCxn id="6" idx="2"/>
            <a:endCxn id="7" idx="0"/>
          </p:cNvCxnSpPr>
          <p:nvPr/>
        </p:nvCxnSpPr>
        <p:spPr>
          <a:xfrm>
            <a:off x="7556992" y="1537216"/>
            <a:ext cx="0" cy="34484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B7F3DAE-70F2-DD46-B388-14F3D817757A}"/>
              </a:ext>
            </a:extLst>
          </p:cNvPr>
          <p:cNvCxnSpPr>
            <a:stCxn id="7" idx="2"/>
            <a:endCxn id="8" idx="0"/>
          </p:cNvCxnSpPr>
          <p:nvPr/>
        </p:nvCxnSpPr>
        <p:spPr>
          <a:xfrm>
            <a:off x="7556992" y="2491661"/>
            <a:ext cx="0" cy="34484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56392F9-218F-A844-924B-AF911CD79B3B}"/>
              </a:ext>
            </a:extLst>
          </p:cNvPr>
          <p:cNvCxnSpPr>
            <a:stCxn id="8" idx="2"/>
            <a:endCxn id="9" idx="1"/>
          </p:cNvCxnSpPr>
          <p:nvPr/>
        </p:nvCxnSpPr>
        <p:spPr>
          <a:xfrm>
            <a:off x="7556992" y="3446106"/>
            <a:ext cx="0" cy="344844"/>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31678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NoSQL Models </a:t>
            </a:r>
            <a:endParaRPr lang="en-US" altLang="en-US" sz="1600" i="1" dirty="0">
              <a:solidFill>
                <a:schemeClr val="bg1"/>
              </a:solidFill>
            </a:endParaRPr>
          </a:p>
        </p:txBody>
      </p:sp>
      <p:sp>
        <p:nvSpPr>
          <p:cNvPr id="8" name="TextBox 11">
            <a:extLst>
              <a:ext uri="{FF2B5EF4-FFF2-40B4-BE49-F238E27FC236}">
                <a16:creationId xmlns:a16="http://schemas.microsoft.com/office/drawing/2014/main" id="{5FE6A9FA-67FB-9442-A7C5-64B82F5B3823}"/>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95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9: NoSQL (I), Module II (I)</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28216545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660CA-4662-D64F-94D0-C96B846A34A5}"/>
              </a:ext>
            </a:extLst>
          </p:cNvPr>
          <p:cNvSpPr>
            <a:spLocks noGrp="1"/>
          </p:cNvSpPr>
          <p:nvPr>
            <p:ph idx="1"/>
          </p:nvPr>
        </p:nvSpPr>
        <p:spPr>
          <a:xfrm>
            <a:off x="3276600" y="642492"/>
            <a:ext cx="5715000" cy="3986658"/>
          </a:xfrm>
        </p:spPr>
        <p:txBody>
          <a:bodyPr/>
          <a:lstStyle/>
          <a:p>
            <a:r>
              <a:rPr lang="en-US" dirty="0"/>
              <a:t>There are 5 entity types on the form:</a:t>
            </a:r>
          </a:p>
          <a:p>
            <a:pPr lvl="1"/>
            <a:r>
              <a:rPr lang="en-US" dirty="0"/>
              <a:t>A “copy of” customer information.</a:t>
            </a:r>
          </a:p>
          <a:p>
            <a:pPr lvl="1"/>
            <a:r>
              <a:rPr lang="en-US" dirty="0"/>
              <a:t>Links (via </a:t>
            </a:r>
            <a:r>
              <a:rPr lang="en-US" dirty="0" err="1"/>
              <a:t>productCode</a:t>
            </a:r>
            <a:r>
              <a:rPr lang="en-US" dirty="0"/>
              <a:t>) to products</a:t>
            </a:r>
          </a:p>
          <a:p>
            <a:pPr lvl="1"/>
            <a:r>
              <a:rPr lang="en-US" dirty="0">
                <a:solidFill>
                  <a:srgbClr val="0070C0"/>
                </a:solidFill>
              </a:rPr>
              <a:t>Order</a:t>
            </a:r>
          </a:p>
          <a:p>
            <a:pPr lvl="1"/>
            <a:r>
              <a:rPr lang="en-US" dirty="0" err="1">
                <a:solidFill>
                  <a:srgbClr val="00B050"/>
                </a:solidFill>
              </a:rPr>
              <a:t>OrderDetails</a:t>
            </a:r>
            <a:endParaRPr lang="en-US" dirty="0">
              <a:solidFill>
                <a:srgbClr val="00B050"/>
              </a:solidFill>
            </a:endParaRPr>
          </a:p>
          <a:p>
            <a:pPr lvl="1"/>
            <a:r>
              <a:rPr lang="en-US" dirty="0">
                <a:solidFill>
                  <a:srgbClr val="FF0000"/>
                </a:solidFill>
              </a:rPr>
              <a:t>Comments</a:t>
            </a:r>
          </a:p>
          <a:p>
            <a:r>
              <a:rPr lang="en-US" dirty="0"/>
              <a:t>But </a:t>
            </a:r>
            <a:r>
              <a:rPr lang="en-US" dirty="0" err="1"/>
              <a:t>OrderDetails</a:t>
            </a:r>
            <a:r>
              <a:rPr lang="en-US" dirty="0"/>
              <a:t> and Comments are somehow different from the others.</a:t>
            </a:r>
          </a:p>
          <a:p>
            <a:pPr lvl="1"/>
            <a:r>
              <a:rPr lang="en-US" dirty="0"/>
              <a:t>These are arrays of objects</a:t>
            </a:r>
          </a:p>
          <a:p>
            <a:pPr lvl="1"/>
            <a:r>
              <a:rPr lang="en-US" dirty="0"/>
              <a:t>That are sort of “inside” the order.</a:t>
            </a:r>
          </a:p>
          <a:p>
            <a:r>
              <a:rPr lang="en-US" dirty="0"/>
              <a:t>These are weak entities, but relational does not always handle these well.</a:t>
            </a:r>
          </a:p>
        </p:txBody>
      </p:sp>
      <p:sp>
        <p:nvSpPr>
          <p:cNvPr id="3" name="Title 2">
            <a:extLst>
              <a:ext uri="{FF2B5EF4-FFF2-40B4-BE49-F238E27FC236}">
                <a16:creationId xmlns:a16="http://schemas.microsoft.com/office/drawing/2014/main" id="{F46374F2-8846-F44D-9C19-D67C383E3B35}"/>
              </a:ext>
            </a:extLst>
          </p:cNvPr>
          <p:cNvSpPr>
            <a:spLocks noGrp="1"/>
          </p:cNvSpPr>
          <p:nvPr>
            <p:ph type="title"/>
          </p:nvPr>
        </p:nvSpPr>
        <p:spPr/>
        <p:txBody>
          <a:bodyPr/>
          <a:lstStyle/>
          <a:p>
            <a:r>
              <a:rPr lang="en-US" dirty="0"/>
              <a:t>Example Document – An Order</a:t>
            </a:r>
          </a:p>
        </p:txBody>
      </p:sp>
      <p:pic>
        <p:nvPicPr>
          <p:cNvPr id="1026" name="Picture 2" descr="Free Order Form Templates | Smartsheet">
            <a:extLst>
              <a:ext uri="{FF2B5EF4-FFF2-40B4-BE49-F238E27FC236}">
                <a16:creationId xmlns:a16="http://schemas.microsoft.com/office/drawing/2014/main" id="{19E1256F-4414-1345-8C12-057427446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55" y="568872"/>
            <a:ext cx="2801734" cy="398665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CFC9BEA4-05DF-8343-BA09-46027519A178}"/>
              </a:ext>
            </a:extLst>
          </p:cNvPr>
          <p:cNvSpPr/>
          <p:nvPr/>
        </p:nvSpPr>
        <p:spPr>
          <a:xfrm>
            <a:off x="157655" y="1504950"/>
            <a:ext cx="1823545" cy="685800"/>
          </a:xfrm>
          <a:prstGeom prst="roundRect">
            <a:avLst/>
          </a:prstGeom>
          <a:solidFill>
            <a:srgbClr val="0070C0">
              <a:alpha val="25000"/>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EE1EEE-86F8-054C-AE2C-C614FAC925CE}"/>
              </a:ext>
            </a:extLst>
          </p:cNvPr>
          <p:cNvSpPr/>
          <p:nvPr/>
        </p:nvSpPr>
        <p:spPr>
          <a:xfrm>
            <a:off x="157655" y="2190750"/>
            <a:ext cx="2801734" cy="22860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D6648F-C6C4-CA4E-8D3F-92537925ABE2}"/>
              </a:ext>
            </a:extLst>
          </p:cNvPr>
          <p:cNvSpPr/>
          <p:nvPr/>
        </p:nvSpPr>
        <p:spPr>
          <a:xfrm>
            <a:off x="1991932" y="1504950"/>
            <a:ext cx="967457" cy="6858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544353-96C7-A246-98A2-93149728E49C}"/>
              </a:ext>
            </a:extLst>
          </p:cNvPr>
          <p:cNvSpPr/>
          <p:nvPr/>
        </p:nvSpPr>
        <p:spPr>
          <a:xfrm>
            <a:off x="2009104" y="153866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E02232-5845-5546-A799-1F1A4BC4FD9C}"/>
              </a:ext>
            </a:extLst>
          </p:cNvPr>
          <p:cNvSpPr/>
          <p:nvPr/>
        </p:nvSpPr>
        <p:spPr>
          <a:xfrm>
            <a:off x="185449" y="2221580"/>
            <a:ext cx="2786641" cy="1498636"/>
          </a:xfrm>
          <a:prstGeom prst="rect">
            <a:avLst/>
          </a:prstGeom>
          <a:solidFill>
            <a:srgbClr val="7030A0">
              <a:alpha val="25000"/>
            </a:srgbClr>
          </a:solid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8ADD14-89F6-A741-B57C-ABA1CC66B049}"/>
              </a:ext>
            </a:extLst>
          </p:cNvPr>
          <p:cNvSpPr/>
          <p:nvPr/>
        </p:nvSpPr>
        <p:spPr>
          <a:xfrm>
            <a:off x="152400" y="3751046"/>
            <a:ext cx="1524000" cy="573304"/>
          </a:xfrm>
          <a:prstGeom prst="rect">
            <a:avLst/>
          </a:prstGeom>
          <a:solidFill>
            <a:srgbClr val="7030A0">
              <a:alpha val="25000"/>
            </a:srgbClr>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0C2BE3-0691-2B4A-AA11-D6B6D2FCD99F}"/>
              </a:ext>
            </a:extLst>
          </p:cNvPr>
          <p:cNvSpPr/>
          <p:nvPr/>
        </p:nvSpPr>
        <p:spPr>
          <a:xfrm>
            <a:off x="2030031" y="375104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51879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HW4</a:t>
            </a:r>
          </a:p>
        </p:txBody>
      </p:sp>
    </p:spTree>
    <p:extLst>
      <p:ext uri="{BB962C8B-B14F-4D97-AF65-F5344CB8AC3E}">
        <p14:creationId xmlns:p14="http://schemas.microsoft.com/office/powerpoint/2010/main" val="11177557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2ED66B-4AFB-8347-9F7B-16610C5DF5D0}"/>
              </a:ext>
            </a:extLst>
          </p:cNvPr>
          <p:cNvSpPr>
            <a:spLocks noGrp="1"/>
          </p:cNvSpPr>
          <p:nvPr>
            <p:ph idx="1"/>
          </p:nvPr>
        </p:nvSpPr>
        <p:spPr>
          <a:xfrm>
            <a:off x="152400" y="590550"/>
            <a:ext cx="4267200" cy="4038600"/>
          </a:xfrm>
        </p:spPr>
        <p:txBody>
          <a:bodyPr/>
          <a:lstStyle/>
          <a:p>
            <a:r>
              <a:rPr lang="en-US" sz="1600" dirty="0"/>
              <a:t>The data is nested:</a:t>
            </a:r>
          </a:p>
          <a:p>
            <a:pPr lvl="1"/>
            <a:r>
              <a:rPr lang="en-US" sz="1400" dirty="0"/>
              <a:t>Post contains multiple</a:t>
            </a:r>
          </a:p>
          <a:p>
            <a:pPr lvl="2"/>
            <a:r>
              <a:rPr lang="en-US" sz="1200" dirty="0"/>
              <a:t>Follow-ups which contain multiple</a:t>
            </a:r>
          </a:p>
          <a:p>
            <a:pPr lvl="3"/>
            <a:r>
              <a:rPr lang="en-US" sz="1100" dirty="0"/>
              <a:t>Comments</a:t>
            </a:r>
          </a:p>
          <a:p>
            <a:r>
              <a:rPr lang="en-US" sz="1600" dirty="0"/>
              <a:t>There are multi-valued attributes,</a:t>
            </a:r>
            <a:br>
              <a:rPr lang="en-US" sz="1600" dirty="0"/>
            </a:br>
            <a:r>
              <a:rPr lang="en-US" sz="1600" dirty="0"/>
              <a:t>e.g. Labels: [HW1, HW2, ... ...]</a:t>
            </a:r>
          </a:p>
          <a:p>
            <a:r>
              <a:rPr lang="en-US" sz="1600" dirty="0"/>
              <a:t>There are a lot of “optional values:”</a:t>
            </a:r>
          </a:p>
          <a:p>
            <a:pPr lvl="1"/>
            <a:r>
              <a:rPr lang="en-US" sz="1400" dirty="0"/>
              <a:t>Good Answer</a:t>
            </a:r>
          </a:p>
          <a:p>
            <a:pPr lvl="1"/>
            <a:r>
              <a:rPr lang="en-US" sz="1400" dirty="0"/>
              <a:t>Helpful</a:t>
            </a:r>
          </a:p>
          <a:p>
            <a:pPr lvl="1"/>
            <a:r>
              <a:rPr lang="en-US" sz="1400" dirty="0"/>
              <a:t>Pinned</a:t>
            </a:r>
          </a:p>
          <a:p>
            <a:pPr lvl="1"/>
            <a:r>
              <a:rPr lang="en-US" sz="1400" dirty="0"/>
              <a:t>Visibility</a:t>
            </a:r>
          </a:p>
          <a:p>
            <a:pPr lvl="1"/>
            <a:r>
              <a:rPr lang="en-US" sz="1400" dirty="0"/>
              <a:t>Poll values</a:t>
            </a:r>
          </a:p>
          <a:p>
            <a:pPr lvl="1"/>
            <a:r>
              <a:rPr lang="en-US" sz="1400" dirty="0"/>
              <a:t>... ...</a:t>
            </a:r>
          </a:p>
          <a:p>
            <a:r>
              <a:rPr lang="en-US" sz="1600" dirty="0"/>
              <a:t>The Relational Model does not handle</a:t>
            </a:r>
            <a:br>
              <a:rPr lang="en-US" sz="1600" dirty="0"/>
            </a:br>
            <a:r>
              <a:rPr lang="en-US" sz="1600" dirty="0"/>
              <a:t>this type of data well.</a:t>
            </a:r>
          </a:p>
        </p:txBody>
      </p:sp>
      <p:sp>
        <p:nvSpPr>
          <p:cNvPr id="3" name="Title 2">
            <a:extLst>
              <a:ext uri="{FF2B5EF4-FFF2-40B4-BE49-F238E27FC236}">
                <a16:creationId xmlns:a16="http://schemas.microsoft.com/office/drawing/2014/main" id="{37C4FAD8-5534-CE4F-AC98-1AB0DD1A89CC}"/>
              </a:ext>
            </a:extLst>
          </p:cNvPr>
          <p:cNvSpPr>
            <a:spLocks noGrp="1"/>
          </p:cNvSpPr>
          <p:nvPr>
            <p:ph type="title"/>
          </p:nvPr>
        </p:nvSpPr>
        <p:spPr/>
        <p:txBody>
          <a:bodyPr/>
          <a:lstStyle/>
          <a:p>
            <a:r>
              <a:rPr lang="en-US" dirty="0"/>
              <a:t>Consider Old Piazza</a:t>
            </a:r>
          </a:p>
        </p:txBody>
      </p:sp>
      <p:pic>
        <p:nvPicPr>
          <p:cNvPr id="4" name="Picture 3">
            <a:extLst>
              <a:ext uri="{FF2B5EF4-FFF2-40B4-BE49-F238E27FC236}">
                <a16:creationId xmlns:a16="http://schemas.microsoft.com/office/drawing/2014/main" id="{4CBC92B6-D21E-384B-9714-AD6761374D3D}"/>
              </a:ext>
            </a:extLst>
          </p:cNvPr>
          <p:cNvPicPr>
            <a:picLocks noChangeAspect="1"/>
          </p:cNvPicPr>
          <p:nvPr/>
        </p:nvPicPr>
        <p:blipFill>
          <a:blip r:embed="rId2"/>
          <a:stretch>
            <a:fillRect/>
          </a:stretch>
        </p:blipFill>
        <p:spPr>
          <a:xfrm>
            <a:off x="4547839" y="133350"/>
            <a:ext cx="4514389" cy="4419600"/>
          </a:xfrm>
          <a:prstGeom prst="rect">
            <a:avLst/>
          </a:prstGeom>
        </p:spPr>
      </p:pic>
    </p:spTree>
    <p:extLst>
      <p:ext uri="{BB962C8B-B14F-4D97-AF65-F5344CB8AC3E}">
        <p14:creationId xmlns:p14="http://schemas.microsoft.com/office/powerpoint/2010/main" val="42022118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Graph Databases</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ADF50C03-F646-304D-A74E-CB6F933F73A5}"/>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99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(F22): Lecture 8: No SQL Intro., Module II Intro</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134264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72745</TotalTime>
  <Words>7616</Words>
  <Application>Microsoft Macintosh PowerPoint</Application>
  <PresentationFormat>On-screen Show (16:9)</PresentationFormat>
  <Paragraphs>831</Paragraphs>
  <Slides>116</Slides>
  <Notes>43</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116</vt:i4>
      </vt:variant>
    </vt:vector>
  </HeadingPairs>
  <TitlesOfParts>
    <vt:vector size="140" baseType="lpstr">
      <vt:lpstr>-apple-system</vt:lpstr>
      <vt:lpstr>Amazon Ember</vt:lpstr>
      <vt:lpstr>Arial</vt:lpstr>
      <vt:lpstr>Arial Black</vt:lpstr>
      <vt:lpstr>Calibri</vt:lpstr>
      <vt:lpstr>Century Schoolbook</vt:lpstr>
      <vt:lpstr>Helvetica</vt:lpstr>
      <vt:lpstr>Monotype Sorts</vt:lpstr>
      <vt:lpstr>Museo For Dell</vt:lpstr>
      <vt:lpstr>Museo For Dell 300</vt:lpstr>
      <vt:lpstr>Museo Sans For Dell</vt:lpstr>
      <vt:lpstr>Times New Roman</vt:lpstr>
      <vt:lpstr>Trebuchet MS</vt:lpstr>
      <vt:lpstr>Webdings</vt:lpstr>
      <vt:lpstr>Wingdings</vt:lpstr>
      <vt:lpstr>Office Theme</vt:lpstr>
      <vt:lpstr>4_db-5-grey</vt:lpstr>
      <vt:lpstr>1_Office Theme</vt:lpstr>
      <vt:lpstr>2_Office Theme</vt:lpstr>
      <vt:lpstr>3_db-5-grey</vt:lpstr>
      <vt:lpstr>5_db-5-grey</vt:lpstr>
      <vt:lpstr>Dell_16x9_Template</vt:lpstr>
      <vt:lpstr>3_Office Theme</vt:lpstr>
      <vt:lpstr>2_db-5-grey</vt:lpstr>
      <vt:lpstr>PowerPoint Presentation</vt:lpstr>
      <vt:lpstr>PowerPoint Presentation</vt:lpstr>
      <vt:lpstr>Today’s Contents</vt:lpstr>
      <vt:lpstr>PowerPoint Presentation</vt:lpstr>
      <vt:lpstr>PowerPoint Presentation</vt:lpstr>
      <vt:lpstr>Some Functions</vt:lpstr>
      <vt:lpstr>PowerPoint Presentation</vt:lpstr>
      <vt:lpstr>PowerPoint Presentation</vt:lpstr>
      <vt:lpstr>Large-Object Types</vt:lpstr>
      <vt:lpstr>User-Defined Types</vt:lpstr>
      <vt:lpstr>Domains</vt:lpstr>
      <vt:lpstr>PowerPoint Presentation</vt:lpstr>
      <vt:lpstr>Complex Check Conditions</vt:lpstr>
      <vt:lpstr>Assertions</vt:lpstr>
      <vt:lpstr>PowerPoint Presentation</vt:lpstr>
      <vt:lpstr>Course Modules – Reminder</vt:lpstr>
      <vt:lpstr>PowerPoint Presentation</vt:lpstr>
      <vt:lpstr>Module II – DBMS Architecture and Implementation</vt:lpstr>
      <vt:lpstr>Module II – DBMS Architecture and Implementation</vt:lpstr>
      <vt:lpstr>Purpose of Database Systems</vt:lpstr>
      <vt:lpstr>Purpose of Database Systems (Cont.)</vt:lpstr>
      <vt:lpstr>DBMS Arch.</vt:lpstr>
      <vt:lpstr>PowerPoint Presentation</vt:lpstr>
      <vt:lpstr>PowerPoint Presentation</vt:lpstr>
      <vt:lpstr>Disks as Far as the Eye can See</vt:lpstr>
      <vt:lpstr>Classification of Physical Storage Media</vt:lpstr>
      <vt:lpstr>Storage Hierarchy</vt:lpstr>
      <vt:lpstr>PowerPoint Presentation</vt:lpstr>
      <vt:lpstr>PowerPoint Presentation</vt:lpstr>
      <vt:lpstr>Storage Hierarchy (Cont.)</vt:lpstr>
      <vt:lpstr>PowerPoint Presentation</vt:lpstr>
      <vt:lpstr>Disk Configuration</vt:lpstr>
      <vt:lpstr>PowerPoint Presentation</vt:lpstr>
      <vt:lpstr>Flash Storage</vt:lpstr>
      <vt:lpstr>Logical Block Addressing</vt:lpstr>
      <vt:lpstr>Logical/Physical Block Addressing</vt:lpstr>
      <vt:lpstr>I/O Architecture</vt:lpstr>
      <vt:lpstr>Magnetic Disks</vt:lpstr>
      <vt:lpstr>Magnetic Disks (Cont.)</vt:lpstr>
      <vt:lpstr>Performance Measures of Disks</vt:lpstr>
      <vt:lpstr>Performance Measures (Cont.)</vt:lpstr>
      <vt:lpstr>Performance Measures (Cont.)</vt:lpstr>
      <vt:lpstr>Logical Block Addressing (https://gerardnico.com/wiki/data_storage/lba)</vt:lpstr>
      <vt:lpstr>PowerPoint Presentation</vt:lpstr>
      <vt:lpstr>RAID (https://en.wikipedia.org/wiki/RAID)</vt:lpstr>
      <vt:lpstr>RAID-0 and RAID-1</vt:lpstr>
      <vt:lpstr>Mixed RAID Modes</vt:lpstr>
      <vt:lpstr>RAID-5</vt:lpstr>
      <vt:lpstr>Very Simple Parity Example</vt:lpstr>
      <vt:lpstr>PowerPoint Presentation</vt:lpstr>
      <vt:lpstr>File Organization</vt:lpstr>
      <vt:lpstr>Terminology</vt:lpstr>
      <vt:lpstr>Fixed-Length Records</vt:lpstr>
      <vt:lpstr>Fixed-Length Records</vt:lpstr>
      <vt:lpstr>Fixed-Length Records</vt:lpstr>
      <vt:lpstr>Fixed-Length Records</vt:lpstr>
      <vt:lpstr>Variable-Length Records</vt:lpstr>
      <vt:lpstr>Variable-Length Records: Slotted Page Structure</vt:lpstr>
      <vt:lpstr>Storing Large Objects</vt:lpstr>
      <vt:lpstr>Organization of Records in Files</vt:lpstr>
      <vt:lpstr>Heap File Organization</vt:lpstr>
      <vt:lpstr>Sequential File Organization</vt:lpstr>
      <vt:lpstr>Sequential File Organization (Cont.)</vt:lpstr>
      <vt:lpstr>Partitioning</vt:lpstr>
      <vt:lpstr>Column-Oriented Storage</vt:lpstr>
      <vt:lpstr>Columnar Representation</vt:lpstr>
      <vt:lpstr>Row vs Column</vt:lpstr>
      <vt:lpstr>Columnar File Representation</vt:lpstr>
      <vt:lpstr>PowerPoint Presentation</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Overview (I) (https://en.wikipedia.org/wiki/NoSQL)</vt:lpstr>
      <vt:lpstr>Overview (I) (https://en.wikipedia.org/wiki/NoSQL)</vt:lpstr>
      <vt:lpstr>One Taxonomy</vt:lpstr>
      <vt:lpstr>Another Taxonomy</vt:lpstr>
      <vt:lpstr>Use Cases</vt:lpstr>
      <vt:lpstr>PowerPoint Presentation</vt:lpstr>
      <vt:lpstr>Data Modeling Concepts and REST</vt:lpstr>
      <vt:lpstr>REST and Resources</vt:lpstr>
      <vt:lpstr>URLs</vt:lpstr>
      <vt:lpstr>URL Mappings</vt:lpstr>
      <vt:lpstr>Simplistic, Conceptual Mapping (Examples)</vt:lpstr>
      <vt:lpstr>PUT, DELETE, UPDATE</vt:lpstr>
      <vt:lpstr>Simplistic, Conceptual Mapping (Examples)</vt:lpstr>
      <vt:lpstr>SOLID (SW) Design Principle</vt:lpstr>
      <vt:lpstr>PowerPoint Presentation</vt:lpstr>
      <vt:lpstr>Example Document – An Order</vt:lpstr>
      <vt:lpstr>Simplistic Classification (https://medium.com/swlh/4-types-of-nosql-databases-d88ad21f7d3b)</vt:lpstr>
      <vt:lpstr>Consider Old Piazza</vt:lpstr>
      <vt:lpstr>PowerPoint Presentation</vt:lpstr>
      <vt:lpstr>Graph Database</vt:lpstr>
      <vt:lpstr>Neo4J Graph Query</vt:lpstr>
      <vt:lpstr>Why Graph Databases?</vt:lpstr>
      <vt:lpstr>PowerPoint Presentation</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Recommend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608</cp:revision>
  <cp:lastPrinted>2021-09-23T10:10:07Z</cp:lastPrinted>
  <dcterms:created xsi:type="dcterms:W3CDTF">2010-04-12T23:12:02Z</dcterms:created>
  <dcterms:modified xsi:type="dcterms:W3CDTF">2022-11-03T16:54:14Z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